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ppt/media/image12.jpg" ContentType="image/png"/>
  <Override PartName="/ppt/media/image13.jpg" ContentType="image/png"/>
  <Override PartName="/ppt/media/image14.jpg" ContentType="image/png"/>
  <Override PartName="/ppt/media/image15.jpg" ContentType="image/png"/>
  <Override PartName="/ppt/media/image16.jpg" ContentType="image/png"/>
  <Override PartName="/ppt/media/image17.jpg" ContentType="image/png"/>
  <Override PartName="/ppt/media/image18.jpg" ContentType="image/png"/>
  <Override PartName="/ppt/media/image22.jpg" ContentType="image/png"/>
  <Override PartName="/ppt/media/image24.jpg" ContentType="image/png"/>
  <Override PartName="/ppt/media/image26.jpg" ContentType="image/png"/>
  <Override PartName="/ppt/media/image27.jpg" ContentType="image/png"/>
  <Override PartName="/ppt/media/image28.jpg" ContentType="image/png"/>
  <Override PartName="/ppt/media/image29.jpg" ContentType="image/png"/>
  <Override PartName="/ppt/media/image30.jpg" ContentType="image/png"/>
  <Override PartName="/ppt/media/image31.jpg" ContentType="image/png"/>
  <Override PartName="/ppt/media/image32.jpg" ContentType="image/png"/>
  <Override PartName="/ppt/media/image33.jpg" ContentType="image/png"/>
  <Override PartName="/ppt/media/image34.jpg" ContentType="image/png"/>
  <Override PartName="/ppt/media/image35.jpg" ContentType="image/png"/>
  <Override PartName="/ppt/media/image36.jpg" ContentType="image/png"/>
  <Override PartName="/ppt/media/image37.jpg" ContentType="image/png"/>
  <Override PartName="/ppt/media/image38.jpg" ContentType="image/png"/>
  <Override PartName="/ppt/media/image41.jpg" ContentType="image/png"/>
  <Override PartName="/ppt/media/image42.jpg" ContentType="image/png"/>
  <Override PartName="/ppt/media/image44.jpg" ContentType="image/png"/>
  <Override PartName="/ppt/media/image45.jpg" ContentType="image/png"/>
  <Override PartName="/ppt/media/image46.jpg" ContentType="image/png"/>
  <Override PartName="/ppt/media/image47.jpg" ContentType="image/png"/>
  <Override PartName="/ppt/media/image48.jpg" ContentType="image/png"/>
  <Override PartName="/ppt/media/image49.jpg" ContentType="image/png"/>
  <Override PartName="/ppt/media/image50.jpg" ContentType="image/png"/>
  <Override PartName="/ppt/media/image51.jpg" ContentType="image/png"/>
  <Override PartName="/ppt/media/image52.jpg" ContentType="image/png"/>
  <Override PartName="/ppt/media/image53.jpg" ContentType="image/png"/>
  <Override PartName="/ppt/media/image54.jpg" ContentType="image/png"/>
  <Override PartName="/ppt/media/image55.jpg" ContentType="image/png"/>
  <Override PartName="/ppt/media/image56.jpg" ContentType="image/png"/>
  <Override PartName="/ppt/media/image57.jpg" ContentType="image/png"/>
  <Override PartName="/ppt/media/image58.jpg" ContentType="image/png"/>
  <Override PartName="/ppt/media/image60.jpg" ContentType="image/png"/>
  <Override PartName="/ppt/media/image61.jpg" ContentType="image/png"/>
  <Override PartName="/ppt/media/image62.jpg" ContentType="image/png"/>
  <Override PartName="/ppt/media/image63.jpg" ContentType="image/png"/>
  <Override PartName="/ppt/media/image64.jpg" ContentType="image/png"/>
  <Override PartName="/ppt/media/image65.jpg" ContentType="image/png"/>
  <Override PartName="/ppt/media/image66.jpg" ContentType="image/png"/>
  <Override PartName="/ppt/media/image67.jpg" ContentType="image/png"/>
  <Override PartName="/ppt/media/image68.jpg" ContentType="image/png"/>
  <Override PartName="/ppt/media/image69.jpg" ContentType="image/png"/>
  <Override PartName="/ppt/media/image70.jpg" ContentType="image/png"/>
  <Override PartName="/ppt/media/image71.jpg" ContentType="image/png"/>
  <Override PartName="/ppt/media/image72.jpg" ContentType="image/png"/>
  <Override PartName="/ppt/media/image73.jpg" ContentType="image/png"/>
  <Override PartName="/ppt/media/image74.jpg" ContentType="image/png"/>
  <Override PartName="/ppt/media/image75.jpg" ContentType="image/png"/>
  <Override PartName="/ppt/media/image77.jpg" ContentType="image/png"/>
  <Override PartName="/ppt/media/image78.jpg" ContentType="image/png"/>
  <Override PartName="/ppt/media/image8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3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15" r:id="rId24"/>
    <p:sldId id="280" r:id="rId25"/>
    <p:sldId id="281" r:id="rId26"/>
    <p:sldId id="282" r:id="rId27"/>
    <p:sldId id="268" r:id="rId28"/>
    <p:sldId id="284" r:id="rId29"/>
    <p:sldId id="285" r:id="rId30"/>
    <p:sldId id="287" r:id="rId31"/>
    <p:sldId id="288" r:id="rId32"/>
    <p:sldId id="283" r:id="rId33"/>
    <p:sldId id="289" r:id="rId34"/>
    <p:sldId id="290" r:id="rId35"/>
    <p:sldId id="291" r:id="rId36"/>
    <p:sldId id="292" r:id="rId37"/>
    <p:sldId id="286" r:id="rId38"/>
    <p:sldId id="294" r:id="rId39"/>
    <p:sldId id="305" r:id="rId40"/>
    <p:sldId id="293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295" r:id="rId53"/>
    <p:sldId id="309" r:id="rId54"/>
    <p:sldId id="310" r:id="rId55"/>
    <p:sldId id="312" r:id="rId56"/>
    <p:sldId id="308" r:id="rId57"/>
    <p:sldId id="313" r:id="rId58"/>
    <p:sldId id="314" r:id="rId59"/>
    <p:sldId id="311" r:id="rId60"/>
    <p:sldId id="318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2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8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2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1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7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9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458BE-ACCD-436C-96B7-AF8528B576AD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ACFA-168A-4FB8-A380-62A52C8BF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5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0848" y="335900"/>
            <a:ext cx="8500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13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5" y="1867679"/>
            <a:ext cx="4990322" cy="4990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6" y="5515753"/>
            <a:ext cx="895350" cy="1238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6204" y="5962261"/>
            <a:ext cx="273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David Ramos</a:t>
            </a:r>
          </a:p>
          <a:p>
            <a:pPr algn="ctr"/>
            <a:r>
              <a:rPr lang="en-US" dirty="0" smtClean="0"/>
              <a:t>Dramos_1701@yahoo.com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411" y="939114"/>
            <a:ext cx="134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" y="2124460"/>
            <a:ext cx="5671362" cy="4253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827" y="1478130"/>
            <a:ext cx="1045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 and up and running.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26" y="1930211"/>
            <a:ext cx="6189362" cy="46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3" cy="5362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5859" y="1499286"/>
            <a:ext cx="453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the sore point was at the bottom of the stairs.  I could not cover the electrical panel permanently.  The section of bench work is removable to increase access to the panel.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2" cy="5362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5859" y="1499286"/>
            <a:ext cx="453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 am using a sheet of PVC to cover the panel.  It pulls off with little effort.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2" cy="5362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5859" y="1499286"/>
            <a:ext cx="453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paper fence that is glued to Lucite covers the base and I have used transfer tape to attached paper buildings to the new backdrop.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1" cy="5362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5859" y="1499286"/>
            <a:ext cx="453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of the street view of the new backdrop.  This is the home of the New York Stock Company.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1" cy="5362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9383" y="1182128"/>
            <a:ext cx="453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model building to the photo backdrop.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66" y="1800653"/>
            <a:ext cx="3708572" cy="49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0" cy="5362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9383" y="1182128"/>
            <a:ext cx="453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Cobblestone and more paper buildings.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66" y="1800653"/>
            <a:ext cx="3708572" cy="49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1388076"/>
            <a:ext cx="7150440" cy="5362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9383" y="1388076"/>
            <a:ext cx="453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 view heading up the Highline.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" y="1302611"/>
            <a:ext cx="4022122" cy="5362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1675" y="851353"/>
            <a:ext cx="453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 Hay Exchange Going in.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06" y="1302611"/>
            <a:ext cx="4013371" cy="535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91" y="1302609"/>
            <a:ext cx="4013372" cy="53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" y="1302611"/>
            <a:ext cx="4022122" cy="5362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1096" y="1302609"/>
            <a:ext cx="3665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 Hay Exchange is a new siding that I put in at 33</a:t>
            </a:r>
            <a:r>
              <a:rPr lang="en-US" baseline="30000" dirty="0" smtClean="0"/>
              <a:t>rd</a:t>
            </a:r>
            <a:r>
              <a:rPr lang="en-US" dirty="0" smtClean="0"/>
              <a:t> street.  There is suppose to be building going in but during operations the mock up got in the way of the crews.  So I will be building a photo building.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91" y="1302609"/>
            <a:ext cx="4013372" cy="53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9429" y="1287624"/>
            <a:ext cx="855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was I thinking?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7845" y="1875453"/>
            <a:ext cx="662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Answer:  I was not.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7844" y="2244785"/>
            <a:ext cx="662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Actually, I knew that I liked Switching layouts.  With the 20 X 22 foot footprint, I did not have the space to do a large traditional layout.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7844" y="2891116"/>
            <a:ext cx="662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was always interested in Harbor since I was a small child growing up in Manhattan and watching the boats working the East River.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3632" y="3537447"/>
            <a:ext cx="662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 I read an article in the Diamond by Thom Flagg and Vince Lee about the Erie’s 28</a:t>
            </a:r>
            <a:r>
              <a:rPr lang="en-US" baseline="30000" dirty="0" smtClean="0"/>
              <a:t>th</a:t>
            </a:r>
            <a:r>
              <a:rPr lang="en-US" dirty="0" smtClean="0"/>
              <a:t> Street Yard.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17844" y="4183778"/>
            <a:ext cx="662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was hooked and the planning phase began!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" y="1302611"/>
            <a:ext cx="4022121" cy="5362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228" y="933277"/>
            <a:ext cx="894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also recently reworked a couple of sidings to make room for  a moving overhead crane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42" y="1302609"/>
            <a:ext cx="4013371" cy="5351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7" y="1302609"/>
            <a:ext cx="4013371" cy="53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" y="1302612"/>
            <a:ext cx="4022121" cy="5362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228" y="933277"/>
            <a:ext cx="894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also recently reworked a couple of sidings to make room for  a moving overhead crane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42" y="1302609"/>
            <a:ext cx="4013371" cy="535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7" y="1302609"/>
            <a:ext cx="4013370" cy="53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" y="1302612"/>
            <a:ext cx="4022120" cy="5362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228" y="933277"/>
            <a:ext cx="894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also recently reworked a couple of sidings to make room for  a moving overhead crane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42" y="1302609"/>
            <a:ext cx="4013370" cy="535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7" y="1302610"/>
            <a:ext cx="4013370" cy="53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Scenery Going 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7186" y="1972965"/>
            <a:ext cx="5362826" cy="402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8367" y="1302610"/>
            <a:ext cx="3715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is a photo of the plaster work that has the first coat of Grey acrylic craft paint.  There is going to be a raised platform that will be under the Highline ending in the freight house that is under construction on the bottom right.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8623" y="1971505"/>
            <a:ext cx="5351159" cy="40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9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Prep!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" y="1302612"/>
            <a:ext cx="4022120" cy="5362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228" y="933277"/>
            <a:ext cx="894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YEARS of resistance, my crew made me do it!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80" y="1454660"/>
            <a:ext cx="6947706" cy="52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9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Prep!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39"/>
            <a:ext cx="6067632" cy="4550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3238" y="1478130"/>
            <a:ext cx="227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4</a:t>
            </a:r>
            <a:r>
              <a:rPr lang="en-US" baseline="30000" dirty="0" smtClean="0"/>
              <a:t>th</a:t>
            </a:r>
            <a:r>
              <a:rPr lang="en-US" dirty="0" smtClean="0"/>
              <a:t> 2009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22" y="1987839"/>
            <a:ext cx="6067631" cy="4550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0535" y="1478130"/>
            <a:ext cx="227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NER Op Session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460" y="769430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out here yet another Lesson Learned!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6379" y="1392195"/>
            <a:ext cx="981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Paint and a finish room makes a world of difference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5979" y="1908203"/>
            <a:ext cx="738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Chose a valance and fascia color that relates to either the railroad or the region! </a:t>
            </a:r>
          </a:p>
          <a:p>
            <a:endParaRPr lang="en-US" dirty="0"/>
          </a:p>
          <a:p>
            <a:r>
              <a:rPr lang="en-US" dirty="0" smtClean="0"/>
              <a:t>Keep the room as clean as you can!</a:t>
            </a:r>
          </a:p>
        </p:txBody>
      </p:sp>
    </p:spTree>
    <p:extLst>
      <p:ext uri="{BB962C8B-B14F-4D97-AF65-F5344CB8AC3E}">
        <p14:creationId xmlns:p14="http://schemas.microsoft.com/office/powerpoint/2010/main" val="81468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2108" y="1556951"/>
            <a:ext cx="429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weathering to the rolling sock and buildings can make the layout pop!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66" y="769430"/>
            <a:ext cx="4439165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1478130"/>
            <a:ext cx="6141764" cy="4606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2" y="1478130"/>
            <a:ext cx="6141762" cy="46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" y="1478130"/>
            <a:ext cx="6141762" cy="4606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2" y="1478130"/>
            <a:ext cx="6141762" cy="46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460" y="769430"/>
            <a:ext cx="342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out here is a Lesson Learned!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6379" y="1392195"/>
            <a:ext cx="981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Appreciate the people willing to give up family time to help you in your quest!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5979" y="1908203"/>
            <a:ext cx="7389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 but what does that mean!</a:t>
            </a:r>
          </a:p>
          <a:p>
            <a:endParaRPr lang="en-US" dirty="0"/>
          </a:p>
          <a:p>
            <a:r>
              <a:rPr lang="en-US" dirty="0" smtClean="0"/>
              <a:t>Be ready! </a:t>
            </a:r>
          </a:p>
          <a:p>
            <a:pPr lvl="1"/>
            <a:r>
              <a:rPr lang="en-US" dirty="0" smtClean="0"/>
              <a:t>Tools and Supplies</a:t>
            </a:r>
          </a:p>
          <a:p>
            <a:r>
              <a:rPr lang="en-US" dirty="0" smtClean="0"/>
              <a:t>Have a Plan</a:t>
            </a:r>
          </a:p>
          <a:p>
            <a:pPr lvl="1"/>
            <a:r>
              <a:rPr lang="en-US" dirty="0" smtClean="0"/>
              <a:t>Be willing to listen to other ideas.  Sometimes we are too close.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" y="1478130"/>
            <a:ext cx="6141762" cy="4606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3" y="1478130"/>
            <a:ext cx="6141760" cy="46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" y="1478130"/>
            <a:ext cx="6141762" cy="4606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3" y="1478130"/>
            <a:ext cx="6141760" cy="46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Finding Documents!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0" y="769430"/>
            <a:ext cx="7949513" cy="6033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49" y="1556951"/>
            <a:ext cx="2479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Heiss found on EBay these LVRR railroad maps of 27</a:t>
            </a:r>
            <a:r>
              <a:rPr lang="en-US" baseline="30000" dirty="0" smtClean="0"/>
              <a:t>th</a:t>
            </a:r>
            <a:r>
              <a:rPr lang="en-US" dirty="0" smtClean="0"/>
              <a:t> Street.   Interesting that the Avenue is listed as 13</a:t>
            </a:r>
            <a:r>
              <a:rPr lang="en-US" baseline="30000" dirty="0" smtClean="0"/>
              <a:t>th</a:t>
            </a:r>
            <a:r>
              <a:rPr lang="en-US" dirty="0" smtClean="0"/>
              <a:t> Avenue.  That avenue is actually 12</a:t>
            </a:r>
            <a:r>
              <a:rPr lang="en-US" baseline="30000" dirty="0" smtClean="0"/>
              <a:t>th</a:t>
            </a:r>
            <a:r>
              <a:rPr lang="en-US" dirty="0" smtClean="0"/>
              <a:t> Avenue Route 9A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Finding Documents!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0" y="818994"/>
            <a:ext cx="7949513" cy="593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49" y="1556951"/>
            <a:ext cx="2479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Heiss found on EBay these LVRR railroad maps of 27</a:t>
            </a:r>
            <a:r>
              <a:rPr lang="en-US" baseline="30000" dirty="0" smtClean="0"/>
              <a:t>th</a:t>
            </a:r>
            <a:r>
              <a:rPr lang="en-US" dirty="0" smtClean="0"/>
              <a:t> Street.   This is a drawing of proposed changes to the facility as part 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Finding Documents!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58" y="774634"/>
            <a:ext cx="6500849" cy="5978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49" y="1556951"/>
            <a:ext cx="2479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Heiss found on EBay these LVRR railroad maps of 27</a:t>
            </a:r>
            <a:r>
              <a:rPr lang="en-US" baseline="30000" dirty="0" smtClean="0"/>
              <a:t>th</a:t>
            </a:r>
            <a:r>
              <a:rPr lang="en-US" dirty="0" smtClean="0"/>
              <a:t> Street.   Here are both maps stitched together.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411" y="939114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Finding Documents!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58" y="774634"/>
            <a:ext cx="6500849" cy="5978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49" y="1556951"/>
            <a:ext cx="2479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Heiss found on EBay these LVRR railroad maps of 27</a:t>
            </a:r>
            <a:r>
              <a:rPr lang="en-US" baseline="30000" dirty="0" smtClean="0"/>
              <a:t>th</a:t>
            </a:r>
            <a:r>
              <a:rPr lang="en-US" dirty="0" smtClean="0"/>
              <a:t> Street.   Here are both maps stitched together.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402" y="769430"/>
            <a:ext cx="25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Model of 27</a:t>
            </a:r>
            <a:r>
              <a:rPr lang="en-US" baseline="30000" dirty="0" smtClean="0"/>
              <a:t>th</a:t>
            </a:r>
            <a:r>
              <a:rPr lang="en-US" dirty="0" smtClean="0"/>
              <a:t> Street!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56" y="598232"/>
            <a:ext cx="9262166" cy="6173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49" y="1556951"/>
            <a:ext cx="2479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is my version of the Lehigh Valley’s 27</a:t>
            </a:r>
            <a:r>
              <a:rPr lang="en-US" baseline="30000" dirty="0" smtClean="0"/>
              <a:t>th</a:t>
            </a:r>
            <a:r>
              <a:rPr lang="en-US" dirty="0" smtClean="0"/>
              <a:t> Street.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844" y="769430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Signage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55" y="769430"/>
            <a:ext cx="7881941" cy="59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844" y="769430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Signage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55" y="769430"/>
            <a:ext cx="7881941" cy="59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844" y="769430"/>
            <a:ext cx="186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Signage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62" y="769430"/>
            <a:ext cx="9484693" cy="59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73" y="769431"/>
            <a:ext cx="5404022" cy="5942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6" y="768653"/>
            <a:ext cx="5300630" cy="59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3" cy="60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2" cy="60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2" cy="60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1" cy="60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1" cy="60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0" cy="60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8" y="700215"/>
            <a:ext cx="8106030" cy="60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9" y="700215"/>
            <a:ext cx="8106028" cy="60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9" y="700215"/>
            <a:ext cx="8106028" cy="60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9" y="700215"/>
            <a:ext cx="8106027" cy="60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" y="696543"/>
            <a:ext cx="5456867" cy="6039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17" y="696543"/>
            <a:ext cx="5596293" cy="60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9" y="700215"/>
            <a:ext cx="8106027" cy="60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989" y="7694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</a:t>
            </a:r>
            <a:r>
              <a:rPr lang="en-US" dirty="0" smtClean="0"/>
              <a:t>Session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9" y="1038626"/>
            <a:ext cx="8106027" cy="54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989" y="769430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Electronics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33" y="769430"/>
            <a:ext cx="4507734" cy="601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989" y="769430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Electronics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7" y="769430"/>
            <a:ext cx="7936863" cy="59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989" y="769430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Electronics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8" y="769430"/>
            <a:ext cx="7936860" cy="59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892" y="1013254"/>
            <a:ext cx="431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they don’t Make it don’t let that stop you!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660" y="14004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Tom Matthews, I obtained a Alps MD1000 printer and I have started making my own decals for those “I need these” cars.  I just needed to build a Windows XP PC.  Not that easy to do anymore since Microsoft no longer supports the OS an goes out of it’s way to hide the needed updated!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59" y="2725818"/>
            <a:ext cx="5935082" cy="3946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5" y="2543098"/>
            <a:ext cx="5697009" cy="42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892" y="1013254"/>
            <a:ext cx="431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they don’t Make it don’t let that stop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6666"/>
          <a:stretch/>
        </p:blipFill>
        <p:spPr>
          <a:xfrm>
            <a:off x="1746421" y="1382586"/>
            <a:ext cx="8699157" cy="52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892" y="1013254"/>
            <a:ext cx="431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they don’t Make it don’t let that stop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7" y="1382586"/>
            <a:ext cx="7022024" cy="52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892" y="1013254"/>
            <a:ext cx="431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they don’t Make it don’t let that stop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7" y="1382586"/>
            <a:ext cx="7022024" cy="52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3700" y="3072712"/>
            <a:ext cx="29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306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411" y="939114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 to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" y="2832446"/>
            <a:ext cx="5063524" cy="3797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44" y="1308446"/>
            <a:ext cx="4819134" cy="3614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411" y="1331782"/>
            <a:ext cx="5774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version of my mole staging both lines where located above and below each other.  A major limitation to this staging was only one train could come in at any one time and there was a considerable stress in getting equipment on and off the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68862"/>
            <a:ext cx="10058400" cy="57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2657" y="2777864"/>
            <a:ext cx="6626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Thank you for coming!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0848" y="335900"/>
            <a:ext cx="8500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13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81" y="1933582"/>
            <a:ext cx="4990322" cy="49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411" y="939114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 to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2364260"/>
            <a:ext cx="11424138" cy="4253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827" y="1478130"/>
            <a:ext cx="1045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way to do a mole yard! This is Lee Nicholas’ Utah Colorado Western Mole yard.  From the Model Railroad Hobbyist Magazine.  March 2013.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411" y="939114"/>
            <a:ext cx="134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" y="2124460"/>
            <a:ext cx="5671363" cy="4253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827" y="1478130"/>
            <a:ext cx="1045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Rebuilding was painful but I had plenty of help.  Here is the new </a:t>
            </a:r>
            <a:r>
              <a:rPr lang="en-US" dirty="0"/>
              <a:t>L</a:t>
            </a:r>
            <a:r>
              <a:rPr lang="en-US" dirty="0" smtClean="0"/>
              <a:t>ower Staging and Upper Staging going in.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26" y="1930211"/>
            <a:ext cx="6189363" cy="46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New York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Harbor 13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years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in,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learned.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411" y="939114"/>
            <a:ext cx="134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" y="2124460"/>
            <a:ext cx="5671363" cy="4253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827" y="1478130"/>
            <a:ext cx="1045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Reinstalling the original Highline sections and making everything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26" y="1930211"/>
            <a:ext cx="6189362" cy="46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1655</Words>
  <Application>Microsoft Office PowerPoint</Application>
  <PresentationFormat>Widescreen</PresentationFormat>
  <Paragraphs>167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Ramos</dc:creator>
  <cp:lastModifiedBy>David Ramos</cp:lastModifiedBy>
  <cp:revision>27</cp:revision>
  <dcterms:created xsi:type="dcterms:W3CDTF">2019-05-26T19:17:56Z</dcterms:created>
  <dcterms:modified xsi:type="dcterms:W3CDTF">2019-05-30T03:49:55Z</dcterms:modified>
</cp:coreProperties>
</file>