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6" r:id="rId2"/>
    <p:sldId id="257" r:id="rId3"/>
    <p:sldId id="258" r:id="rId4"/>
    <p:sldId id="260" r:id="rId5"/>
    <p:sldId id="262" r:id="rId6"/>
    <p:sldId id="259" r:id="rId7"/>
    <p:sldId id="261" r:id="rId8"/>
    <p:sldId id="263" r:id="rId9"/>
    <p:sldId id="264" r:id="rId10"/>
    <p:sldId id="268" r:id="rId11"/>
    <p:sldId id="270" r:id="rId12"/>
    <p:sldId id="271" r:id="rId13"/>
    <p:sldId id="272" r:id="rId14"/>
    <p:sldId id="265" r:id="rId15"/>
    <p:sldId id="266" r:id="rId16"/>
    <p:sldId id="269" r:id="rId17"/>
    <p:sldId id="273" r:id="rId18"/>
    <p:sldId id="279" r:id="rId19"/>
    <p:sldId id="274" r:id="rId20"/>
    <p:sldId id="276" r:id="rId21"/>
    <p:sldId id="275" r:id="rId22"/>
    <p:sldId id="277" r:id="rId23"/>
    <p:sldId id="291" r:id="rId24"/>
    <p:sldId id="278" r:id="rId25"/>
    <p:sldId id="280" r:id="rId26"/>
    <p:sldId id="281" r:id="rId27"/>
    <p:sldId id="282" r:id="rId28"/>
    <p:sldId id="283" r:id="rId29"/>
    <p:sldId id="284" r:id="rId30"/>
    <p:sldId id="286" r:id="rId31"/>
    <p:sldId id="285" r:id="rId32"/>
    <p:sldId id="287" r:id="rId33"/>
    <p:sldId id="288" r:id="rId34"/>
    <p:sldId id="289" r:id="rId35"/>
    <p:sldId id="290" r:id="rId36"/>
    <p:sldId id="292" r:id="rId37"/>
    <p:sldId id="294" r:id="rId38"/>
    <p:sldId id="296" r:id="rId39"/>
    <p:sldId id="293"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9314" autoAdjust="0"/>
  </p:normalViewPr>
  <p:slideViewPr>
    <p:cSldViewPr snapToGrid="0">
      <p:cViewPr>
        <p:scale>
          <a:sx n="98" d="100"/>
          <a:sy n="98" d="100"/>
        </p:scale>
        <p:origin x="-1020" y="-4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1F71B-4C25-4410-B4B5-A102D1943A39}" type="datetimeFigureOut">
              <a:rPr lang="en-US" smtClean="0"/>
              <a:t>3/26/2014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23C7-95B3-4033-B02A-CF3A4DB8797F}" type="slidenum">
              <a:rPr lang="en-US" smtClean="0"/>
              <a:t>‹#›</a:t>
            </a:fld>
            <a:endParaRPr lang="en-US"/>
          </a:p>
        </p:txBody>
      </p:sp>
    </p:spTree>
    <p:extLst>
      <p:ext uri="{BB962C8B-B14F-4D97-AF65-F5344CB8AC3E}">
        <p14:creationId xmlns:p14="http://schemas.microsoft.com/office/powerpoint/2010/main" val="267000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C023C7-95B3-4033-B02A-CF3A4DB8797F}" type="slidenum">
              <a:rPr lang="en-US" smtClean="0"/>
              <a:t>1</a:t>
            </a:fld>
            <a:endParaRPr lang="en-US"/>
          </a:p>
        </p:txBody>
      </p:sp>
    </p:spTree>
    <p:extLst>
      <p:ext uri="{BB962C8B-B14F-4D97-AF65-F5344CB8AC3E}">
        <p14:creationId xmlns:p14="http://schemas.microsoft.com/office/powerpoint/2010/main" val="213775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23C7-95B3-4033-B02A-CF3A4DB8797F}" type="slidenum">
              <a:rPr lang="en-US" smtClean="0"/>
              <a:t>9</a:t>
            </a:fld>
            <a:endParaRPr lang="en-US"/>
          </a:p>
        </p:txBody>
      </p:sp>
    </p:spTree>
    <p:extLst>
      <p:ext uri="{BB962C8B-B14F-4D97-AF65-F5344CB8AC3E}">
        <p14:creationId xmlns:p14="http://schemas.microsoft.com/office/powerpoint/2010/main" val="145142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D82F7A-7D26-4C5F-8034-2F44F5CA9CFD}" type="datetimeFigureOut">
              <a:rPr lang="en-US" smtClean="0"/>
              <a:t>3/26/2014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376696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82F7A-7D26-4C5F-8034-2F44F5CA9CFD}" type="datetimeFigureOut">
              <a:rPr lang="en-US" smtClean="0"/>
              <a:t>3/26/2014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87446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82F7A-7D26-4C5F-8034-2F44F5CA9CFD}" type="datetimeFigureOut">
              <a:rPr lang="en-US" smtClean="0"/>
              <a:t>3/26/2014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789004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82F7A-7D26-4C5F-8034-2F44F5CA9CFD}" type="datetimeFigureOut">
              <a:rPr lang="en-US" smtClean="0"/>
              <a:t>3/26/2014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43423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D82F7A-7D26-4C5F-8034-2F44F5CA9CFD}" type="datetimeFigureOut">
              <a:rPr lang="en-US" smtClean="0"/>
              <a:t>3/26/2014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123281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D82F7A-7D26-4C5F-8034-2F44F5CA9CFD}" type="datetimeFigureOut">
              <a:rPr lang="en-US" smtClean="0"/>
              <a:t>3/26/2014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268299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D82F7A-7D26-4C5F-8034-2F44F5CA9CFD}" type="datetimeFigureOut">
              <a:rPr lang="en-US" smtClean="0"/>
              <a:t>3/26/2014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27714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D82F7A-7D26-4C5F-8034-2F44F5CA9CFD}" type="datetimeFigureOut">
              <a:rPr lang="en-US" smtClean="0"/>
              <a:t>3/26/2014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228504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82F7A-7D26-4C5F-8034-2F44F5CA9CFD}" type="datetimeFigureOut">
              <a:rPr lang="en-US" smtClean="0"/>
              <a:t>3/26/2014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339061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82F7A-7D26-4C5F-8034-2F44F5CA9CFD}" type="datetimeFigureOut">
              <a:rPr lang="en-US" smtClean="0"/>
              <a:t>3/26/2014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84063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82F7A-7D26-4C5F-8034-2F44F5CA9CFD}" type="datetimeFigureOut">
              <a:rPr lang="en-US" smtClean="0"/>
              <a:t>3/26/2014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1C928-1763-43D9-9357-4FBEB226774C}" type="slidenum">
              <a:rPr lang="en-US" smtClean="0"/>
              <a:t>‹#›</a:t>
            </a:fld>
            <a:endParaRPr lang="en-US"/>
          </a:p>
        </p:txBody>
      </p:sp>
    </p:spTree>
    <p:extLst>
      <p:ext uri="{BB962C8B-B14F-4D97-AF65-F5344CB8AC3E}">
        <p14:creationId xmlns:p14="http://schemas.microsoft.com/office/powerpoint/2010/main" val="430403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82F7A-7D26-4C5F-8034-2F44F5CA9CFD}" type="datetimeFigureOut">
              <a:rPr lang="en-US" smtClean="0"/>
              <a:t>3/26/2014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1C928-1763-43D9-9357-4FBEB226774C}" type="slidenum">
              <a:rPr lang="en-US" smtClean="0"/>
              <a:t>‹#›</a:t>
            </a:fld>
            <a:endParaRPr lang="en-US"/>
          </a:p>
        </p:txBody>
      </p:sp>
    </p:spTree>
    <p:extLst>
      <p:ext uri="{BB962C8B-B14F-4D97-AF65-F5344CB8AC3E}">
        <p14:creationId xmlns:p14="http://schemas.microsoft.com/office/powerpoint/2010/main" val="1798891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2128" y="0"/>
            <a:ext cx="8561063" cy="923330"/>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9203" y="4720026"/>
            <a:ext cx="2847975" cy="1952625"/>
          </a:xfrm>
          <a:prstGeom prst="rect">
            <a:avLst/>
          </a:prstGeom>
        </p:spPr>
      </p:pic>
      <p:sp>
        <p:nvSpPr>
          <p:cNvPr id="3" name="TextBox 2"/>
          <p:cNvSpPr txBox="1"/>
          <p:nvPr/>
        </p:nvSpPr>
        <p:spPr>
          <a:xfrm>
            <a:off x="2671569" y="4891217"/>
            <a:ext cx="2567947" cy="646331"/>
          </a:xfrm>
          <a:prstGeom prst="rect">
            <a:avLst/>
          </a:prstGeom>
          <a:noFill/>
        </p:spPr>
        <p:txBody>
          <a:bodyPr wrap="none" rtlCol="0">
            <a:spAutoFit/>
          </a:bodyPr>
          <a:lstStyle/>
          <a:p>
            <a:r>
              <a:rPr lang="en-US" sz="1200" b="1" dirty="0" smtClean="0"/>
              <a:t>Video Credit</a:t>
            </a:r>
          </a:p>
          <a:p>
            <a:r>
              <a:rPr lang="en-US" sz="1200" b="1" dirty="0" smtClean="0"/>
              <a:t>Fast Moving Loud NS Freight Train</a:t>
            </a:r>
          </a:p>
          <a:p>
            <a:r>
              <a:rPr lang="en-US" sz="1200" dirty="0" err="1" smtClean="0"/>
              <a:t>BaltimoreAndOhioRR</a:t>
            </a:r>
            <a:r>
              <a:rPr lang="en-US" sz="1200" dirty="0" smtClean="0"/>
              <a:t> on Youtube.com</a:t>
            </a:r>
            <a:endParaRPr lang="en-US" sz="1200" dirty="0"/>
          </a:p>
        </p:txBody>
      </p:sp>
      <p:pic>
        <p:nvPicPr>
          <p:cNvPr id="5" name="Fast Moving Loud NS Freight Train[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71569" y="989289"/>
            <a:ext cx="6942180" cy="3901928"/>
          </a:xfrm>
          <a:prstGeom prst="rect">
            <a:avLst/>
          </a:prstGeom>
        </p:spPr>
      </p:pic>
    </p:spTree>
    <p:extLst>
      <p:ext uri="{BB962C8B-B14F-4D97-AF65-F5344CB8AC3E}">
        <p14:creationId xmlns:p14="http://schemas.microsoft.com/office/powerpoint/2010/main" val="648295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3" name="TextBox 2"/>
          <p:cNvSpPr txBox="1"/>
          <p:nvPr/>
        </p:nvSpPr>
        <p:spPr>
          <a:xfrm>
            <a:off x="4348264" y="2976663"/>
            <a:ext cx="2656240" cy="369332"/>
          </a:xfrm>
          <a:prstGeom prst="rect">
            <a:avLst/>
          </a:prstGeom>
          <a:noFill/>
        </p:spPr>
        <p:txBody>
          <a:bodyPr wrap="none" rtlCol="0">
            <a:spAutoFit/>
          </a:bodyPr>
          <a:lstStyle/>
          <a:p>
            <a:r>
              <a:rPr lang="en-US" dirty="0" smtClean="0"/>
              <a:t>Are all way bills the same?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4942" y="1846277"/>
            <a:ext cx="7586472" cy="4002024"/>
          </a:xfrm>
          <a:prstGeom prst="rect">
            <a:avLst/>
          </a:prstGeom>
        </p:spPr>
      </p:pic>
    </p:spTree>
    <p:extLst>
      <p:ext uri="{BB962C8B-B14F-4D97-AF65-F5344CB8AC3E}">
        <p14:creationId xmlns:p14="http://schemas.microsoft.com/office/powerpoint/2010/main" val="24589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745" y="1302848"/>
            <a:ext cx="3446834" cy="5223869"/>
          </a:xfrm>
          <a:prstGeom prst="rect">
            <a:avLst/>
          </a:prstGeom>
        </p:spPr>
      </p:pic>
    </p:spTree>
    <p:extLst>
      <p:ext uri="{BB962C8B-B14F-4D97-AF65-F5344CB8AC3E}">
        <p14:creationId xmlns:p14="http://schemas.microsoft.com/office/powerpoint/2010/main" val="565204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0596" y="1012694"/>
            <a:ext cx="4353866" cy="57285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868" y="1012694"/>
            <a:ext cx="9484064" cy="5728573"/>
          </a:xfrm>
          <a:prstGeom prst="rect">
            <a:avLst/>
          </a:prstGeom>
        </p:spPr>
      </p:pic>
    </p:spTree>
    <p:extLst>
      <p:ext uri="{BB962C8B-B14F-4D97-AF65-F5344CB8AC3E}">
        <p14:creationId xmlns:p14="http://schemas.microsoft.com/office/powerpoint/2010/main" val="32844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7885" y="1121512"/>
            <a:ext cx="2133373" cy="55143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737" y="1132198"/>
            <a:ext cx="2324912" cy="55077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221" y="1132198"/>
            <a:ext cx="2379102" cy="5533998"/>
          </a:xfrm>
          <a:prstGeom prst="rect">
            <a:avLst/>
          </a:prstGeom>
        </p:spPr>
      </p:pic>
    </p:spTree>
    <p:extLst>
      <p:ext uri="{BB962C8B-B14F-4D97-AF65-F5344CB8AC3E}">
        <p14:creationId xmlns:p14="http://schemas.microsoft.com/office/powerpoint/2010/main" val="301289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 name="TextBox 1"/>
          <p:cNvSpPr txBox="1"/>
          <p:nvPr/>
        </p:nvSpPr>
        <p:spPr>
          <a:xfrm>
            <a:off x="1410509" y="1887324"/>
            <a:ext cx="8744958" cy="369332"/>
          </a:xfrm>
          <a:prstGeom prst="rect">
            <a:avLst/>
          </a:prstGeom>
          <a:noFill/>
        </p:spPr>
        <p:txBody>
          <a:bodyPr wrap="none" rtlCol="0">
            <a:spAutoFit/>
          </a:bodyPr>
          <a:lstStyle/>
          <a:p>
            <a:r>
              <a:rPr lang="en-US" dirty="0" smtClean="0"/>
              <a:t>How do we adapted the prototype waybills to our model railroad with out a office of clerks?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509" y="1086618"/>
            <a:ext cx="9124546" cy="5672427"/>
          </a:xfrm>
          <a:prstGeom prst="rect">
            <a:avLst/>
          </a:prstGeom>
        </p:spPr>
      </p:pic>
    </p:spTree>
    <p:extLst>
      <p:ext uri="{BB962C8B-B14F-4D97-AF65-F5344CB8AC3E}">
        <p14:creationId xmlns:p14="http://schemas.microsoft.com/office/powerpoint/2010/main" val="2237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 name="TextBox 1"/>
          <p:cNvSpPr txBox="1"/>
          <p:nvPr/>
        </p:nvSpPr>
        <p:spPr>
          <a:xfrm>
            <a:off x="1410511" y="2188723"/>
            <a:ext cx="8116261" cy="369332"/>
          </a:xfrm>
          <a:prstGeom prst="rect">
            <a:avLst/>
          </a:prstGeom>
          <a:noFill/>
        </p:spPr>
        <p:txBody>
          <a:bodyPr wrap="none" rtlCol="0">
            <a:spAutoFit/>
          </a:bodyPr>
          <a:lstStyle/>
          <a:p>
            <a:r>
              <a:rPr lang="en-US" dirty="0" smtClean="0"/>
              <a:t>The current de facto system is using the Old Line Graphic car card and waybill system.</a:t>
            </a:r>
            <a:endParaRPr lang="en-US" dirty="0"/>
          </a:p>
        </p:txBody>
      </p:sp>
      <p:sp>
        <p:nvSpPr>
          <p:cNvPr id="5" name="Rectangle 4"/>
          <p:cNvSpPr/>
          <p:nvPr/>
        </p:nvSpPr>
        <p:spPr>
          <a:xfrm>
            <a:off x="8690043" y="4582605"/>
            <a:ext cx="3148519" cy="2031325"/>
          </a:xfrm>
          <a:prstGeom prst="rect">
            <a:avLst/>
          </a:prstGeom>
        </p:spPr>
        <p:txBody>
          <a:bodyPr wrap="square">
            <a:spAutoFit/>
          </a:bodyPr>
          <a:lstStyle/>
          <a:p>
            <a:r>
              <a:rPr lang="en-US" dirty="0"/>
              <a:t>Old Line Graphics</a:t>
            </a:r>
          </a:p>
          <a:p>
            <a:r>
              <a:rPr lang="en-US" dirty="0"/>
              <a:t>Don </a:t>
            </a:r>
            <a:r>
              <a:rPr lang="en-US" dirty="0" err="1"/>
              <a:t>McFall</a:t>
            </a:r>
            <a:r>
              <a:rPr lang="en-US" dirty="0"/>
              <a:t> </a:t>
            </a:r>
          </a:p>
          <a:p>
            <a:r>
              <a:rPr lang="en-US" dirty="0"/>
              <a:t>oldlinegraphics@verizon.net</a:t>
            </a:r>
          </a:p>
          <a:p>
            <a:r>
              <a:rPr lang="en-US" dirty="0"/>
              <a:t>Old Line Graphics </a:t>
            </a:r>
          </a:p>
          <a:p>
            <a:r>
              <a:rPr lang="en-US" dirty="0"/>
              <a:t>1604 </a:t>
            </a:r>
            <a:r>
              <a:rPr lang="en-US" dirty="0" err="1"/>
              <a:t>Woodwell</a:t>
            </a:r>
            <a:r>
              <a:rPr lang="en-US" dirty="0"/>
              <a:t> Road </a:t>
            </a:r>
          </a:p>
          <a:p>
            <a:r>
              <a:rPr lang="en-US" dirty="0"/>
              <a:t>Silver Spring, MD 20906-2048 </a:t>
            </a:r>
          </a:p>
          <a:p>
            <a:r>
              <a:rPr lang="en-US" dirty="0"/>
              <a:t>Phone  301-460-9193 </a:t>
            </a:r>
          </a:p>
        </p:txBody>
      </p:sp>
      <p:pic>
        <p:nvPicPr>
          <p:cNvPr id="1026" name="Picture 2" descr="http://www.nmra.org.au/sigs/Waybill-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284" y="2886743"/>
            <a:ext cx="1612381" cy="25489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5" y="2886743"/>
            <a:ext cx="2065237" cy="3391723"/>
          </a:xfrm>
          <a:prstGeom prst="rect">
            <a:avLst/>
          </a:prstGeom>
        </p:spPr>
      </p:pic>
      <p:pic>
        <p:nvPicPr>
          <p:cNvPr id="10" name="Picture 2" descr="http://www.nmra.org.au/sigs/Waybill-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717680" y="3204514"/>
            <a:ext cx="1612381" cy="2548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61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style.rotation</p:attrName>
                                        </p:attrNameLst>
                                      </p:cBhvr>
                                      <p:tavLst>
                                        <p:tav tm="0">
                                          <p:val>
                                            <p:fltVal val="720"/>
                                          </p:val>
                                        </p:tav>
                                        <p:tav tm="100000">
                                          <p:val>
                                            <p:fltVal val="0"/>
                                          </p:val>
                                        </p:tav>
                                      </p:tavLst>
                                    </p:anim>
                                    <p:anim calcmode="lin" valueType="num">
                                      <p:cBhvr>
                                        <p:cTn id="19" dur="2000" fill="hold"/>
                                        <p:tgtEl>
                                          <p:spTgt spid="10"/>
                                        </p:tgtEl>
                                        <p:attrNameLst>
                                          <p:attrName>ppt_h</p:attrName>
                                        </p:attrNameLst>
                                      </p:cBhvr>
                                      <p:tavLst>
                                        <p:tav tm="0">
                                          <p:val>
                                            <p:fltVal val="0"/>
                                          </p:val>
                                        </p:tav>
                                        <p:tav tm="100000">
                                          <p:val>
                                            <p:strVal val="#ppt_h"/>
                                          </p:val>
                                        </p:tav>
                                      </p:tavLst>
                                    </p:anim>
                                    <p:anim calcmode="lin" valueType="num">
                                      <p:cBhvr>
                                        <p:cTn id="20"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 name="TextBox 1"/>
          <p:cNvSpPr txBox="1"/>
          <p:nvPr/>
        </p:nvSpPr>
        <p:spPr>
          <a:xfrm>
            <a:off x="1196501" y="1080408"/>
            <a:ext cx="2266198" cy="369332"/>
          </a:xfrm>
          <a:prstGeom prst="rect">
            <a:avLst/>
          </a:prstGeom>
          <a:noFill/>
        </p:spPr>
        <p:txBody>
          <a:bodyPr wrap="none" rtlCol="0">
            <a:spAutoFit/>
          </a:bodyPr>
          <a:lstStyle/>
          <a:p>
            <a:r>
              <a:rPr lang="en-US" dirty="0" smtClean="0"/>
              <a:t>Going a different way!</a:t>
            </a:r>
            <a:endParaRPr lang="en-US" dirty="0"/>
          </a:p>
        </p:txBody>
      </p:sp>
      <p:sp>
        <p:nvSpPr>
          <p:cNvPr id="3" name="TextBox 2"/>
          <p:cNvSpPr txBox="1"/>
          <p:nvPr/>
        </p:nvSpPr>
        <p:spPr>
          <a:xfrm>
            <a:off x="1196501" y="1459467"/>
            <a:ext cx="9970852" cy="369332"/>
          </a:xfrm>
          <a:prstGeom prst="rect">
            <a:avLst/>
          </a:prstGeom>
          <a:noFill/>
        </p:spPr>
        <p:txBody>
          <a:bodyPr wrap="square" rtlCol="0">
            <a:spAutoFit/>
          </a:bodyPr>
          <a:lstStyle/>
          <a:p>
            <a:r>
              <a:rPr lang="en-US" dirty="0" smtClean="0"/>
              <a:t>What if instead of using car card and waybills we just drop the car card portion?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754" y="1945213"/>
            <a:ext cx="2491692" cy="4295422"/>
          </a:xfrm>
          <a:prstGeom prst="rect">
            <a:avLst/>
          </a:prstGeom>
        </p:spPr>
      </p:pic>
      <p:sp>
        <p:nvSpPr>
          <p:cNvPr id="7" name="TextBox 6"/>
          <p:cNvSpPr txBox="1"/>
          <p:nvPr/>
        </p:nvSpPr>
        <p:spPr>
          <a:xfrm>
            <a:off x="3813244" y="1863085"/>
            <a:ext cx="7130374" cy="646331"/>
          </a:xfrm>
          <a:prstGeom prst="rect">
            <a:avLst/>
          </a:prstGeom>
          <a:noFill/>
        </p:spPr>
        <p:txBody>
          <a:bodyPr wrap="square" rtlCol="0">
            <a:spAutoFit/>
          </a:bodyPr>
          <a:lstStyle/>
          <a:p>
            <a:r>
              <a:rPr lang="en-US" dirty="0" smtClean="0"/>
              <a:t>Here is a solution that is used by Ted </a:t>
            </a:r>
            <a:r>
              <a:rPr lang="en-US" dirty="0" err="1" smtClean="0"/>
              <a:t>Pamperin</a:t>
            </a:r>
            <a:r>
              <a:rPr lang="en-US" dirty="0" smtClean="0"/>
              <a:t> on his C&amp;O Railroad and Tony Koester  on his Nickel Plate.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2147" y="2303338"/>
            <a:ext cx="2606190" cy="4321198"/>
          </a:xfrm>
          <a:prstGeom prst="rect">
            <a:avLst/>
          </a:prstGeom>
        </p:spPr>
      </p:pic>
    </p:spTree>
    <p:extLst>
      <p:ext uri="{BB962C8B-B14F-4D97-AF65-F5344CB8AC3E}">
        <p14:creationId xmlns:p14="http://schemas.microsoft.com/office/powerpoint/2010/main" val="14406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1223" y="999403"/>
            <a:ext cx="3348899" cy="55526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964" y="999403"/>
            <a:ext cx="3123364" cy="5552648"/>
          </a:xfrm>
          <a:prstGeom prst="rect">
            <a:avLst/>
          </a:prstGeom>
        </p:spPr>
      </p:pic>
    </p:spTree>
    <p:extLst>
      <p:ext uri="{BB962C8B-B14F-4D97-AF65-F5344CB8AC3E}">
        <p14:creationId xmlns:p14="http://schemas.microsoft.com/office/powerpoint/2010/main" val="1328837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1155" y="1077224"/>
            <a:ext cx="3123364" cy="55526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570" y="1077224"/>
            <a:ext cx="4304378" cy="5552648"/>
          </a:xfrm>
          <a:prstGeom prst="rect">
            <a:avLst/>
          </a:prstGeom>
        </p:spPr>
      </p:pic>
    </p:spTree>
    <p:extLst>
      <p:ext uri="{BB962C8B-B14F-4D97-AF65-F5344CB8AC3E}">
        <p14:creationId xmlns:p14="http://schemas.microsoft.com/office/powerpoint/2010/main" val="2585841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476" y="1510867"/>
            <a:ext cx="10058400" cy="4459318"/>
          </a:xfrm>
          <a:prstGeom prst="rect">
            <a:avLst/>
          </a:prstGeom>
        </p:spPr>
      </p:pic>
    </p:spTree>
    <p:extLst>
      <p:ext uri="{BB962C8B-B14F-4D97-AF65-F5344CB8AC3E}">
        <p14:creationId xmlns:p14="http://schemas.microsoft.com/office/powerpoint/2010/main" val="1916099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109" y="1140568"/>
            <a:ext cx="6787166" cy="5380512"/>
          </a:xfrm>
          <a:prstGeom prst="rect">
            <a:avLst/>
          </a:prstGeom>
        </p:spPr>
      </p:pic>
    </p:spTree>
    <p:extLst>
      <p:ext uri="{BB962C8B-B14F-4D97-AF65-F5344CB8AC3E}">
        <p14:creationId xmlns:p14="http://schemas.microsoft.com/office/powerpoint/2010/main" val="4263877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629" y="1150943"/>
            <a:ext cx="4074199" cy="180626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828" y="1150943"/>
            <a:ext cx="3317132" cy="54443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828" y="1128834"/>
            <a:ext cx="3317132" cy="563352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6600" y="1150943"/>
            <a:ext cx="3408162" cy="561141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4648" y="1150943"/>
            <a:ext cx="3232066" cy="5611417"/>
          </a:xfrm>
          <a:prstGeom prst="rect">
            <a:avLst/>
          </a:prstGeom>
        </p:spPr>
      </p:pic>
    </p:spTree>
    <p:extLst>
      <p:ext uri="{BB962C8B-B14F-4D97-AF65-F5344CB8AC3E}">
        <p14:creationId xmlns:p14="http://schemas.microsoft.com/office/powerpoint/2010/main" val="916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942" y="1311927"/>
            <a:ext cx="2828522" cy="5322337"/>
          </a:xfrm>
          <a:prstGeom prst="rect">
            <a:avLst/>
          </a:prstGeom>
        </p:spPr>
      </p:pic>
      <p:sp>
        <p:nvSpPr>
          <p:cNvPr id="3" name="TextBox 2"/>
          <p:cNvSpPr txBox="1"/>
          <p:nvPr/>
        </p:nvSpPr>
        <p:spPr>
          <a:xfrm>
            <a:off x="5573949" y="1887166"/>
            <a:ext cx="4424224" cy="369332"/>
          </a:xfrm>
          <a:prstGeom prst="rect">
            <a:avLst/>
          </a:prstGeom>
          <a:noFill/>
        </p:spPr>
        <p:txBody>
          <a:bodyPr wrap="none" rtlCol="0">
            <a:spAutoFit/>
          </a:bodyPr>
          <a:lstStyle/>
          <a:p>
            <a:r>
              <a:rPr lang="en-US" dirty="0" smtClean="0"/>
              <a:t>Anthony Thompson has a different approach.</a:t>
            </a:r>
            <a:endParaRPr lang="en-US" dirty="0"/>
          </a:p>
        </p:txBody>
      </p:sp>
      <p:sp>
        <p:nvSpPr>
          <p:cNvPr id="5" name="TextBox 4"/>
          <p:cNvSpPr txBox="1"/>
          <p:nvPr/>
        </p:nvSpPr>
        <p:spPr>
          <a:xfrm>
            <a:off x="6157608" y="5846324"/>
            <a:ext cx="5761001" cy="369332"/>
          </a:xfrm>
          <a:prstGeom prst="rect">
            <a:avLst/>
          </a:prstGeom>
          <a:noFill/>
        </p:spPr>
        <p:txBody>
          <a:bodyPr wrap="none" rtlCol="0">
            <a:spAutoFit/>
          </a:bodyPr>
          <a:lstStyle/>
          <a:p>
            <a:r>
              <a:rPr lang="en-US" dirty="0"/>
              <a:t>http://modelingthesp.blogspot.com/2010/12/waybills.html</a:t>
            </a:r>
          </a:p>
        </p:txBody>
      </p:sp>
    </p:spTree>
    <p:extLst>
      <p:ext uri="{BB962C8B-B14F-4D97-AF65-F5344CB8AC3E}">
        <p14:creationId xmlns:p14="http://schemas.microsoft.com/office/powerpoint/2010/main" val="2094885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288" y="1284051"/>
            <a:ext cx="2864016" cy="53891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654" y="1284050"/>
            <a:ext cx="4367909" cy="5389123"/>
          </a:xfrm>
          <a:prstGeom prst="rect">
            <a:avLst/>
          </a:prstGeom>
        </p:spPr>
      </p:pic>
    </p:spTree>
    <p:extLst>
      <p:ext uri="{BB962C8B-B14F-4D97-AF65-F5344CB8AC3E}">
        <p14:creationId xmlns:p14="http://schemas.microsoft.com/office/powerpoint/2010/main" val="3249831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3" name="TextBox 2"/>
          <p:cNvSpPr txBox="1"/>
          <p:nvPr/>
        </p:nvSpPr>
        <p:spPr>
          <a:xfrm>
            <a:off x="1955260" y="1138136"/>
            <a:ext cx="5429500" cy="369332"/>
          </a:xfrm>
          <a:prstGeom prst="rect">
            <a:avLst/>
          </a:prstGeom>
          <a:noFill/>
        </p:spPr>
        <p:txBody>
          <a:bodyPr wrap="none" rtlCol="0">
            <a:spAutoFit/>
          </a:bodyPr>
          <a:lstStyle/>
          <a:p>
            <a:r>
              <a:rPr lang="en-US" dirty="0" smtClean="0"/>
              <a:t>Working with waybills on the New York Harbor Railroad.</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012" y="1507468"/>
            <a:ext cx="6584044" cy="5233800"/>
          </a:xfrm>
          <a:prstGeom prst="rect">
            <a:avLst/>
          </a:prstGeom>
        </p:spPr>
      </p:pic>
    </p:spTree>
    <p:extLst>
      <p:ext uri="{BB962C8B-B14F-4D97-AF65-F5344CB8AC3E}">
        <p14:creationId xmlns:p14="http://schemas.microsoft.com/office/powerpoint/2010/main" val="1934191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3" name="TextBox 2"/>
          <p:cNvSpPr txBox="1"/>
          <p:nvPr/>
        </p:nvSpPr>
        <p:spPr>
          <a:xfrm>
            <a:off x="1955260" y="1138136"/>
            <a:ext cx="5429500" cy="369332"/>
          </a:xfrm>
          <a:prstGeom prst="rect">
            <a:avLst/>
          </a:prstGeom>
          <a:noFill/>
        </p:spPr>
        <p:txBody>
          <a:bodyPr wrap="none" rtlCol="0">
            <a:spAutoFit/>
          </a:bodyPr>
          <a:lstStyle/>
          <a:p>
            <a:r>
              <a:rPr lang="en-US" dirty="0" smtClean="0"/>
              <a:t>Working with waybills on the New York Harbor Railroad.</a:t>
            </a:r>
            <a:endParaRPr lang="en-US" dirty="0"/>
          </a:p>
        </p:txBody>
      </p:sp>
      <p:pic>
        <p:nvPicPr>
          <p:cNvPr id="1026" name="Picture 2" descr="https://scontent-a-lga.xx.fbcdn.net/hphotos-prn2/t31.0-8/1119893_773491269344882_1813103428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004" y="1619331"/>
            <a:ext cx="6890426" cy="516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484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5" name="Rectangle 4"/>
          <p:cNvSpPr/>
          <p:nvPr/>
        </p:nvSpPr>
        <p:spPr>
          <a:xfrm>
            <a:off x="1219200" y="2848988"/>
            <a:ext cx="1219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11792" y="2045732"/>
            <a:ext cx="2438400" cy="849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11792" y="3693673"/>
            <a:ext cx="2438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29408" y="1548227"/>
            <a:ext cx="2209800" cy="621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29408" y="2743200"/>
            <a:ext cx="2209800" cy="572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29408" y="3920246"/>
            <a:ext cx="2209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5" idx="3"/>
            <a:endCxn id="7" idx="1"/>
          </p:cNvCxnSpPr>
          <p:nvPr/>
        </p:nvCxnSpPr>
        <p:spPr>
          <a:xfrm flipV="1">
            <a:off x="2438400" y="2470666"/>
            <a:ext cx="1573392" cy="835522"/>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7" idx="3"/>
          </p:cNvCxnSpPr>
          <p:nvPr/>
        </p:nvCxnSpPr>
        <p:spPr>
          <a:xfrm flipV="1">
            <a:off x="6450192" y="1871393"/>
            <a:ext cx="2679216" cy="599273"/>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7" idx="3"/>
            <a:endCxn id="13" idx="1"/>
          </p:cNvCxnSpPr>
          <p:nvPr/>
        </p:nvCxnSpPr>
        <p:spPr>
          <a:xfrm>
            <a:off x="6450192" y="2470666"/>
            <a:ext cx="2679216" cy="558969"/>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9" idx="3"/>
            <a:endCxn id="15" idx="1"/>
          </p:cNvCxnSpPr>
          <p:nvPr/>
        </p:nvCxnSpPr>
        <p:spPr>
          <a:xfrm>
            <a:off x="6450192" y="4112773"/>
            <a:ext cx="2679216" cy="188473"/>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a:stCxn id="9" idx="1"/>
            <a:endCxn id="5" idx="3"/>
          </p:cNvCxnSpPr>
          <p:nvPr/>
        </p:nvCxnSpPr>
        <p:spPr>
          <a:xfrm flipH="1" flipV="1">
            <a:off x="2438400" y="3306188"/>
            <a:ext cx="1573392" cy="806585"/>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38" name="TextBox 37"/>
          <p:cNvSpPr txBox="1"/>
          <p:nvPr/>
        </p:nvSpPr>
        <p:spPr>
          <a:xfrm>
            <a:off x="3375498" y="1365090"/>
            <a:ext cx="4545347" cy="369332"/>
          </a:xfrm>
          <a:prstGeom prst="rect">
            <a:avLst/>
          </a:prstGeom>
          <a:noFill/>
        </p:spPr>
        <p:txBody>
          <a:bodyPr wrap="none" rtlCol="0">
            <a:spAutoFit/>
          </a:bodyPr>
          <a:lstStyle/>
          <a:p>
            <a:r>
              <a:rPr lang="en-US" dirty="0" smtClean="0"/>
              <a:t>The Structure of the New York Harbor Railroad</a:t>
            </a:r>
            <a:endParaRPr lang="en-US" dirty="0"/>
          </a:p>
        </p:txBody>
      </p:sp>
      <p:sp>
        <p:nvSpPr>
          <p:cNvPr id="39" name="TextBox 38"/>
          <p:cNvSpPr txBox="1"/>
          <p:nvPr/>
        </p:nvSpPr>
        <p:spPr>
          <a:xfrm>
            <a:off x="1394835" y="2983022"/>
            <a:ext cx="867930" cy="646331"/>
          </a:xfrm>
          <a:prstGeom prst="rect">
            <a:avLst/>
          </a:prstGeom>
          <a:noFill/>
        </p:spPr>
        <p:txBody>
          <a:bodyPr wrap="none" rtlCol="0">
            <a:spAutoFit/>
          </a:bodyPr>
          <a:lstStyle/>
          <a:p>
            <a:pPr algn="ctr"/>
            <a:r>
              <a:rPr lang="en-US" dirty="0" smtClean="0"/>
              <a:t>Active</a:t>
            </a:r>
          </a:p>
          <a:p>
            <a:pPr algn="ctr"/>
            <a:r>
              <a:rPr lang="en-US" dirty="0" smtClean="0"/>
              <a:t>Staging</a:t>
            </a:r>
            <a:endParaRPr lang="en-US" dirty="0"/>
          </a:p>
        </p:txBody>
      </p:sp>
      <p:sp>
        <p:nvSpPr>
          <p:cNvPr id="40" name="TextBox 39"/>
          <p:cNvSpPr txBox="1"/>
          <p:nvPr/>
        </p:nvSpPr>
        <p:spPr>
          <a:xfrm>
            <a:off x="4289099" y="2286000"/>
            <a:ext cx="1883785" cy="369332"/>
          </a:xfrm>
          <a:prstGeom prst="rect">
            <a:avLst/>
          </a:prstGeom>
          <a:noFill/>
        </p:spPr>
        <p:txBody>
          <a:bodyPr wrap="none" rtlCol="0">
            <a:spAutoFit/>
          </a:bodyPr>
          <a:lstStyle/>
          <a:p>
            <a:r>
              <a:rPr lang="en-US" dirty="0" smtClean="0"/>
              <a:t>33</a:t>
            </a:r>
            <a:r>
              <a:rPr lang="en-US" baseline="30000" dirty="0" smtClean="0"/>
              <a:t>rd</a:t>
            </a:r>
            <a:r>
              <a:rPr lang="en-US" dirty="0" smtClean="0"/>
              <a:t> Street Station</a:t>
            </a:r>
            <a:endParaRPr lang="en-US" dirty="0"/>
          </a:p>
        </p:txBody>
      </p:sp>
      <p:sp>
        <p:nvSpPr>
          <p:cNvPr id="41" name="TextBox 40"/>
          <p:cNvSpPr txBox="1"/>
          <p:nvPr/>
        </p:nvSpPr>
        <p:spPr>
          <a:xfrm>
            <a:off x="4289099" y="3789607"/>
            <a:ext cx="1874872" cy="646331"/>
          </a:xfrm>
          <a:prstGeom prst="rect">
            <a:avLst/>
          </a:prstGeom>
          <a:noFill/>
        </p:spPr>
        <p:txBody>
          <a:bodyPr wrap="none" rtlCol="0">
            <a:spAutoFit/>
          </a:bodyPr>
          <a:lstStyle/>
          <a:p>
            <a:pPr algn="ctr"/>
            <a:r>
              <a:rPr lang="en-US" dirty="0" smtClean="0"/>
              <a:t>30</a:t>
            </a:r>
            <a:r>
              <a:rPr lang="en-US" baseline="30000" dirty="0" smtClean="0"/>
              <a:t>th</a:t>
            </a:r>
            <a:r>
              <a:rPr lang="en-US" dirty="0" smtClean="0"/>
              <a:t> Street Branch</a:t>
            </a:r>
          </a:p>
          <a:p>
            <a:pPr algn="ctr"/>
            <a:r>
              <a:rPr lang="en-US" dirty="0" smtClean="0"/>
              <a:t>(Elevated)</a:t>
            </a:r>
            <a:endParaRPr lang="en-US" dirty="0"/>
          </a:p>
        </p:txBody>
      </p:sp>
      <p:sp>
        <p:nvSpPr>
          <p:cNvPr id="42" name="TextBox 41"/>
          <p:cNvSpPr txBox="1"/>
          <p:nvPr/>
        </p:nvSpPr>
        <p:spPr>
          <a:xfrm>
            <a:off x="9456114" y="3978080"/>
            <a:ext cx="1556388" cy="646331"/>
          </a:xfrm>
          <a:prstGeom prst="rect">
            <a:avLst/>
          </a:prstGeom>
          <a:noFill/>
        </p:spPr>
        <p:txBody>
          <a:bodyPr wrap="none" rtlCol="0">
            <a:spAutoFit/>
          </a:bodyPr>
          <a:lstStyle/>
          <a:p>
            <a:pPr algn="ctr"/>
            <a:r>
              <a:rPr lang="en-US" dirty="0" smtClean="0"/>
              <a:t>St John’s Park</a:t>
            </a:r>
          </a:p>
          <a:p>
            <a:pPr algn="ctr"/>
            <a:r>
              <a:rPr lang="en-US" dirty="0" smtClean="0"/>
              <a:t>Freight Station</a:t>
            </a:r>
            <a:endParaRPr lang="en-US" dirty="0"/>
          </a:p>
        </p:txBody>
      </p:sp>
      <p:sp>
        <p:nvSpPr>
          <p:cNvPr id="43" name="TextBox 42"/>
          <p:cNvSpPr txBox="1"/>
          <p:nvPr/>
        </p:nvSpPr>
        <p:spPr>
          <a:xfrm>
            <a:off x="9418283" y="2848988"/>
            <a:ext cx="1632050" cy="369332"/>
          </a:xfrm>
          <a:prstGeom prst="rect">
            <a:avLst/>
          </a:prstGeom>
          <a:noFill/>
        </p:spPr>
        <p:txBody>
          <a:bodyPr wrap="none" rtlCol="0">
            <a:spAutoFit/>
          </a:bodyPr>
          <a:lstStyle/>
          <a:p>
            <a:r>
              <a:rPr lang="en-US" dirty="0" smtClean="0"/>
              <a:t>Terminal Stores</a:t>
            </a:r>
            <a:endParaRPr lang="en-US" dirty="0"/>
          </a:p>
        </p:txBody>
      </p:sp>
      <p:sp>
        <p:nvSpPr>
          <p:cNvPr id="44" name="TextBox 43"/>
          <p:cNvSpPr txBox="1"/>
          <p:nvPr/>
        </p:nvSpPr>
        <p:spPr>
          <a:xfrm>
            <a:off x="9129409" y="1569393"/>
            <a:ext cx="2209800" cy="646331"/>
          </a:xfrm>
          <a:prstGeom prst="rect">
            <a:avLst/>
          </a:prstGeom>
          <a:noFill/>
        </p:spPr>
        <p:txBody>
          <a:bodyPr wrap="square" rtlCol="0">
            <a:spAutoFit/>
          </a:bodyPr>
          <a:lstStyle/>
          <a:p>
            <a:pPr algn="ctr"/>
            <a:r>
              <a:rPr lang="en-US" dirty="0" smtClean="0"/>
              <a:t>J. T. Stanley Soap Works</a:t>
            </a:r>
            <a:endParaRPr lang="en-US" dirty="0"/>
          </a:p>
        </p:txBody>
      </p:sp>
    </p:spTree>
    <p:extLst>
      <p:ext uri="{BB962C8B-B14F-4D97-AF65-F5344CB8AC3E}">
        <p14:creationId xmlns:p14="http://schemas.microsoft.com/office/powerpoint/2010/main" val="535698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641" y="1136109"/>
            <a:ext cx="8900808" cy="5563005"/>
          </a:xfrm>
          <a:prstGeom prst="rect">
            <a:avLst/>
          </a:prstGeom>
        </p:spPr>
      </p:pic>
    </p:spTree>
    <p:extLst>
      <p:ext uri="{BB962C8B-B14F-4D97-AF65-F5344CB8AC3E}">
        <p14:creationId xmlns:p14="http://schemas.microsoft.com/office/powerpoint/2010/main" val="1512468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71" y="1338484"/>
            <a:ext cx="10058400" cy="4877858"/>
          </a:xfrm>
          <a:prstGeom prst="rect">
            <a:avLst/>
          </a:prstGeom>
        </p:spPr>
      </p:pic>
    </p:spTree>
    <p:extLst>
      <p:ext uri="{BB962C8B-B14F-4D97-AF65-F5344CB8AC3E}">
        <p14:creationId xmlns:p14="http://schemas.microsoft.com/office/powerpoint/2010/main" val="2358269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063" y="1083625"/>
            <a:ext cx="8220870" cy="573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663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171" y="990529"/>
            <a:ext cx="8093419" cy="5809107"/>
          </a:xfrm>
          <a:prstGeom prst="rect">
            <a:avLst/>
          </a:prstGeom>
        </p:spPr>
      </p:pic>
    </p:spTree>
    <p:extLst>
      <p:ext uri="{BB962C8B-B14F-4D97-AF65-F5344CB8AC3E}">
        <p14:creationId xmlns:p14="http://schemas.microsoft.com/office/powerpoint/2010/main" val="2384514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287" y="1073502"/>
            <a:ext cx="7603762" cy="5489604"/>
          </a:xfrm>
          <a:prstGeom prst="rect">
            <a:avLst/>
          </a:prstGeom>
        </p:spPr>
      </p:pic>
    </p:spTree>
    <p:extLst>
      <p:ext uri="{BB962C8B-B14F-4D97-AF65-F5344CB8AC3E}">
        <p14:creationId xmlns:p14="http://schemas.microsoft.com/office/powerpoint/2010/main" val="22072904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357" y="1030854"/>
            <a:ext cx="8025319" cy="5786851"/>
          </a:xfrm>
          <a:prstGeom prst="rect">
            <a:avLst/>
          </a:prstGeom>
        </p:spPr>
      </p:pic>
    </p:spTree>
    <p:extLst>
      <p:ext uri="{BB962C8B-B14F-4D97-AF65-F5344CB8AC3E}">
        <p14:creationId xmlns:p14="http://schemas.microsoft.com/office/powerpoint/2010/main" val="2753998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429" y="1050587"/>
            <a:ext cx="8168210" cy="5787956"/>
          </a:xfrm>
          <a:prstGeom prst="rect">
            <a:avLst/>
          </a:prstGeom>
        </p:spPr>
      </p:pic>
    </p:spTree>
    <p:extLst>
      <p:ext uri="{BB962C8B-B14F-4D97-AF65-F5344CB8AC3E}">
        <p14:creationId xmlns:p14="http://schemas.microsoft.com/office/powerpoint/2010/main" val="1044587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539" y="1057878"/>
            <a:ext cx="7354110" cy="551558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538" y="1057878"/>
            <a:ext cx="7354111" cy="55155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539" y="1057878"/>
            <a:ext cx="7354110" cy="55155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538" y="1057879"/>
            <a:ext cx="7354111" cy="551558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6539" y="1057878"/>
            <a:ext cx="7354110" cy="5515583"/>
          </a:xfrm>
          <a:prstGeom prst="rect">
            <a:avLst/>
          </a:prstGeom>
        </p:spPr>
      </p:pic>
    </p:spTree>
    <p:extLst>
      <p:ext uri="{BB962C8B-B14F-4D97-AF65-F5344CB8AC3E}">
        <p14:creationId xmlns:p14="http://schemas.microsoft.com/office/powerpoint/2010/main" val="323804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6545" y="1053017"/>
            <a:ext cx="7548664" cy="5661499"/>
          </a:xfrm>
          <a:prstGeom prst="rect">
            <a:avLst/>
          </a:prstGeom>
        </p:spPr>
      </p:pic>
    </p:spTree>
    <p:extLst>
      <p:ext uri="{BB962C8B-B14F-4D97-AF65-F5344CB8AC3E}">
        <p14:creationId xmlns:p14="http://schemas.microsoft.com/office/powerpoint/2010/main" val="14093801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926" y="1029679"/>
            <a:ext cx="4308002" cy="54586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799" y="1047077"/>
            <a:ext cx="4324981" cy="5480179"/>
          </a:xfrm>
          <a:prstGeom prst="rect">
            <a:avLst/>
          </a:prstGeom>
        </p:spPr>
      </p:pic>
      <p:sp>
        <p:nvSpPr>
          <p:cNvPr id="6" name="TextBox 5"/>
          <p:cNvSpPr txBox="1"/>
          <p:nvPr/>
        </p:nvSpPr>
        <p:spPr>
          <a:xfrm>
            <a:off x="2879387" y="5233321"/>
            <a:ext cx="739305" cy="369332"/>
          </a:xfrm>
          <a:prstGeom prst="rect">
            <a:avLst/>
          </a:prstGeom>
          <a:noFill/>
        </p:spPr>
        <p:txBody>
          <a:bodyPr wrap="none" rtlCol="0">
            <a:spAutoFit/>
          </a:bodyPr>
          <a:lstStyle/>
          <a:p>
            <a:r>
              <a:rPr lang="en-US" dirty="0" smtClean="0"/>
              <a:t>NY - 4</a:t>
            </a:r>
            <a:endParaRPr lang="en-US" dirty="0"/>
          </a:p>
        </p:txBody>
      </p:sp>
    </p:spTree>
    <p:extLst>
      <p:ext uri="{BB962C8B-B14F-4D97-AF65-F5344CB8AC3E}">
        <p14:creationId xmlns:p14="http://schemas.microsoft.com/office/powerpoint/2010/main" val="1537452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799" y="1050270"/>
            <a:ext cx="3278222" cy="56833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343" y="1050269"/>
            <a:ext cx="3278222" cy="565718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301" y="1050270"/>
            <a:ext cx="4185752" cy="5807730"/>
          </a:xfrm>
          <a:prstGeom prst="rect">
            <a:avLst/>
          </a:prstGeom>
        </p:spPr>
      </p:pic>
    </p:spTree>
    <p:extLst>
      <p:ext uri="{BB962C8B-B14F-4D97-AF65-F5344CB8AC3E}">
        <p14:creationId xmlns:p14="http://schemas.microsoft.com/office/powerpoint/2010/main" val="131921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057" y="1355016"/>
            <a:ext cx="3395662"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936" y="1964616"/>
            <a:ext cx="5237162"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88719" y="1355016"/>
            <a:ext cx="5824800" cy="369332"/>
          </a:xfrm>
          <a:prstGeom prst="rect">
            <a:avLst/>
          </a:prstGeom>
          <a:noFill/>
        </p:spPr>
        <p:txBody>
          <a:bodyPr wrap="none" rtlCol="0">
            <a:spAutoFit/>
          </a:bodyPr>
          <a:lstStyle/>
          <a:p>
            <a:r>
              <a:rPr lang="en-US" dirty="0" smtClean="0"/>
              <a:t>How are waybills assigned on the New York Harbor Railroad.</a:t>
            </a:r>
            <a:endParaRPr lang="en-US" dirty="0"/>
          </a:p>
        </p:txBody>
      </p:sp>
    </p:spTree>
    <p:extLst>
      <p:ext uri="{BB962C8B-B14F-4D97-AF65-F5344CB8AC3E}">
        <p14:creationId xmlns:p14="http://schemas.microsoft.com/office/powerpoint/2010/main" val="20210287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1000" contrast="-39000"/>
                    </a14:imgEffect>
                  </a14:imgLayer>
                </a14:imgProps>
              </a:ext>
              <a:ext uri="{28A0092B-C50C-407E-A947-70E740481C1C}">
                <a14:useLocalDpi xmlns:a14="http://schemas.microsoft.com/office/drawing/2010/main" val="0"/>
              </a:ext>
            </a:extLst>
          </a:blip>
          <a:srcRect/>
          <a:stretch>
            <a:fillRect/>
          </a:stretch>
        </p:blipFill>
        <p:spPr bwMode="auto">
          <a:xfrm>
            <a:off x="1668294" y="1009932"/>
            <a:ext cx="3733800" cy="577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02094" y="1000205"/>
            <a:ext cx="6157609" cy="923330"/>
          </a:xfrm>
          <a:prstGeom prst="rect">
            <a:avLst/>
          </a:prstGeom>
          <a:noFill/>
        </p:spPr>
        <p:txBody>
          <a:bodyPr wrap="square" rtlCol="0">
            <a:spAutoFit/>
          </a:bodyPr>
          <a:lstStyle/>
          <a:p>
            <a:r>
              <a:rPr lang="en-US" dirty="0"/>
              <a:t>In the early 1900’s the Railway Accounting Officers Association published a set of accounting procedures that standardized most of the paper work.</a:t>
            </a:r>
          </a:p>
        </p:txBody>
      </p:sp>
      <p:pic>
        <p:nvPicPr>
          <p:cNvPr id="5" name="Picture 4" descr="RAOA98.jpg"/>
          <p:cNvPicPr>
            <a:picLocks noChangeAspect="1"/>
          </p:cNvPicPr>
          <p:nvPr/>
        </p:nvPicPr>
        <p:blipFill>
          <a:blip r:embed="rId4" cstate="print"/>
          <a:stretch>
            <a:fillRect/>
          </a:stretch>
        </p:blipFill>
        <p:spPr>
          <a:xfrm>
            <a:off x="6292173" y="1923535"/>
            <a:ext cx="3095017" cy="4737899"/>
          </a:xfrm>
          <a:prstGeom prst="rect">
            <a:avLst/>
          </a:prstGeom>
        </p:spPr>
      </p:pic>
      <p:pic>
        <p:nvPicPr>
          <p:cNvPr id="6" name="Picture 5" descr="RAOA99.jpg"/>
          <p:cNvPicPr>
            <a:picLocks noChangeAspect="1"/>
          </p:cNvPicPr>
          <p:nvPr/>
        </p:nvPicPr>
        <p:blipFill>
          <a:blip r:embed="rId5" cstate="print"/>
          <a:stretch>
            <a:fillRect/>
          </a:stretch>
        </p:blipFill>
        <p:spPr>
          <a:xfrm>
            <a:off x="6292172" y="1923535"/>
            <a:ext cx="3095017" cy="4737900"/>
          </a:xfrm>
          <a:prstGeom prst="rect">
            <a:avLst/>
          </a:prstGeom>
        </p:spPr>
      </p:pic>
      <p:pic>
        <p:nvPicPr>
          <p:cNvPr id="7" name="Picture 6" descr="RAOA18.jpg"/>
          <p:cNvPicPr>
            <a:picLocks noChangeAspect="1"/>
          </p:cNvPicPr>
          <p:nvPr/>
        </p:nvPicPr>
        <p:blipFill>
          <a:blip r:embed="rId6" cstate="print"/>
          <a:stretch>
            <a:fillRect/>
          </a:stretch>
        </p:blipFill>
        <p:spPr>
          <a:xfrm>
            <a:off x="6202770" y="1923535"/>
            <a:ext cx="3184419" cy="4934465"/>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4095" y="3020408"/>
            <a:ext cx="4638675"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22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 name="TextBox 1"/>
          <p:cNvSpPr txBox="1"/>
          <p:nvPr/>
        </p:nvSpPr>
        <p:spPr>
          <a:xfrm>
            <a:off x="1706445" y="1147864"/>
            <a:ext cx="3725693" cy="4801314"/>
          </a:xfrm>
          <a:prstGeom prst="rect">
            <a:avLst/>
          </a:prstGeom>
          <a:noFill/>
        </p:spPr>
        <p:txBody>
          <a:bodyPr wrap="square" rtlCol="0">
            <a:spAutoFit/>
          </a:bodyPr>
          <a:lstStyle/>
          <a:p>
            <a:r>
              <a:rPr lang="en-US" dirty="0"/>
              <a:t>Here is a selection of railroads and the Railway Accounting Officers Association (R.A.O.A) codes from the book Railway Accounting Procedures.  These codes were used on every waybill starting in the early 1900’s.  Before the R.A.O.A standardized all of the railroads’ paperwork, each railroad had their own forms.  The book is available via eBay as an electronic book from the Internet Archive at: http://www.archive.org/details/cu31924014038578.</a:t>
            </a:r>
          </a:p>
          <a:p>
            <a:r>
              <a:rPr lang="en-US" dirty="0" smtClean="0"/>
              <a:t>In this book, you will find all of the standard forms used by every railroad.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138" y="985736"/>
            <a:ext cx="2846388"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132401487"/>
              </p:ext>
            </p:extLst>
          </p:nvPr>
        </p:nvGraphicFramePr>
        <p:xfrm>
          <a:off x="8180135" y="1013493"/>
          <a:ext cx="2452294" cy="5524918"/>
        </p:xfrm>
        <a:graphic>
          <a:graphicData uri="http://schemas.openxmlformats.org/drawingml/2006/table">
            <a:tbl>
              <a:tblPr/>
              <a:tblGrid>
                <a:gridCol w="415264"/>
                <a:gridCol w="2037030"/>
              </a:tblGrid>
              <a:tr h="104205">
                <a:tc>
                  <a:txBody>
                    <a:bodyPr/>
                    <a:lstStyle/>
                    <a:p>
                      <a:pPr algn="ctr" fontAlgn="b"/>
                      <a:r>
                        <a:rPr lang="en-US" sz="1050" b="1" i="0" u="none" strike="noStrike" dirty="0">
                          <a:solidFill>
                            <a:srgbClr val="000000"/>
                          </a:solidFill>
                          <a:latin typeface="Times New Roman" pitchFamily="18" charset="0"/>
                          <a:cs typeface="Times New Roman" pitchFamily="18" charset="0"/>
                        </a:rPr>
                        <a:t>AAR</a:t>
                      </a:r>
                    </a:p>
                  </a:txBody>
                  <a:tcPr marL="6158" marR="6158" marT="6158" marB="0" anchor="b">
                    <a:lnL>
                      <a:noFill/>
                    </a:lnL>
                    <a:lnR>
                      <a:noFill/>
                    </a:lnR>
                    <a:lnT>
                      <a:noFill/>
                    </a:lnT>
                    <a:lnB>
                      <a:noFill/>
                    </a:lnB>
                  </a:tcPr>
                </a:tc>
                <a:tc>
                  <a:txBody>
                    <a:bodyPr/>
                    <a:lstStyle/>
                    <a:p>
                      <a:pPr algn="l" fontAlgn="b"/>
                      <a:r>
                        <a:rPr lang="en-US" sz="1050" b="1" i="0" u="none" strike="noStrike" dirty="0">
                          <a:solidFill>
                            <a:srgbClr val="000000"/>
                          </a:solidFill>
                          <a:latin typeface="Times New Roman" pitchFamily="18" charset="0"/>
                          <a:cs typeface="Times New Roman" pitchFamily="18" charset="0"/>
                        </a:rPr>
                        <a:t>Railroad</a:t>
                      </a:r>
                    </a:p>
                  </a:txBody>
                  <a:tcPr marL="6158" marR="6158" marT="6158" marB="0" anchor="b">
                    <a:lnL>
                      <a:noFill/>
                    </a:lnL>
                    <a:lnR>
                      <a:noFill/>
                    </a:lnR>
                    <a:lnT>
                      <a:noFill/>
                    </a:lnT>
                    <a:lnB>
                      <a:noFill/>
                    </a:lnB>
                  </a:tcPr>
                </a:tc>
              </a:tr>
              <a:tr h="104205">
                <a:tc>
                  <a:txBody>
                    <a:bodyPr/>
                    <a:lstStyle/>
                    <a:p>
                      <a:pPr algn="ctr" fontAlgn="b"/>
                      <a:r>
                        <a:rPr lang="en-US" sz="1000" b="0" i="0" u="none" strike="noStrike" dirty="0">
                          <a:solidFill>
                            <a:srgbClr val="000000"/>
                          </a:solidFill>
                          <a:latin typeface="Times New Roman" pitchFamily="18" charset="0"/>
                          <a:cs typeface="Times New Roman" pitchFamily="18" charset="0"/>
                        </a:rPr>
                        <a:t>534</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Mexico Central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535</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Orleans &amp; Northeastern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536</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Orleans Great North.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537</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Orleans Terminal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538</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Orleans, Texas &amp; Mexico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539</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 Y. &amp; Long Branch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540</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York Central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541</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  Y., Chicago &amp; St. Louis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542</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York Dock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543</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  Y., N. H. &amp; Hartford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544</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  Y., Ontario &amp; West.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545</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  Y., </a:t>
                      </a:r>
                      <a:r>
                        <a:rPr lang="en-US" sz="1000" b="0" i="0" u="none" strike="noStrike" dirty="0" err="1">
                          <a:solidFill>
                            <a:srgbClr val="000000"/>
                          </a:solidFill>
                          <a:latin typeface="Times New Roman" pitchFamily="18" charset="0"/>
                          <a:cs typeface="Times New Roman" pitchFamily="18" charset="0"/>
                        </a:rPr>
                        <a:t>Phila</a:t>
                      </a:r>
                      <a:r>
                        <a:rPr lang="en-US" sz="1000" b="0" i="0" u="none" strike="noStrike" dirty="0">
                          <a:solidFill>
                            <a:srgbClr val="000000"/>
                          </a:solidFill>
                          <a:latin typeface="Times New Roman" pitchFamily="18" charset="0"/>
                          <a:cs typeface="Times New Roman" pitchFamily="18" charset="0"/>
                        </a:rPr>
                        <a:t>. &amp; Norfolk</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546</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  Y., Susquehanna &amp; Western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547</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  Y., Westchester &amp; Boston</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548</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Niagara, St. </a:t>
                      </a:r>
                      <a:r>
                        <a:rPr lang="en-US" sz="1000" b="0" i="0" u="none" strike="noStrike" dirty="0" err="1">
                          <a:solidFill>
                            <a:srgbClr val="000000"/>
                          </a:solidFill>
                          <a:latin typeface="Times New Roman" pitchFamily="18" charset="0"/>
                          <a:cs typeface="Times New Roman" pitchFamily="18" charset="0"/>
                        </a:rPr>
                        <a:t>Catharines</a:t>
                      </a:r>
                      <a:r>
                        <a:rPr lang="en-US" sz="1000" b="0" i="0" u="none" strike="noStrike" dirty="0">
                          <a:solidFill>
                            <a:srgbClr val="000000"/>
                          </a:solidFill>
                          <a:latin typeface="Times New Roman" pitchFamily="18" charset="0"/>
                          <a:cs typeface="Times New Roman" pitchFamily="18" charset="0"/>
                        </a:rPr>
                        <a:t> &amp; Toronto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549</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Norfolk &amp; Portsmouth Belt Line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550</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Norfolk &amp; Western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551</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Norfolk Southern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552</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Norfolk Terminal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553</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 Louisiana &amp; Gulf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554</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Northampton &amp; Bath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555</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Northeast Oklahoma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556</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Northern Alabama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557</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Northern Ohio T. &amp; L.</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558</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Northern Pacific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559</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Northwestern Pacific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560</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Norwood &amp; St. Lawrence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561</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England Steamship Co.</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562</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a:t>
                      </a:r>
                      <a:r>
                        <a:rPr lang="en-US" sz="1000" b="0" i="0" u="none" strike="noStrike" dirty="0">
                          <a:solidFill>
                            <a:srgbClr val="FF0000"/>
                          </a:solidFill>
                          <a:latin typeface="Times New Roman" pitchFamily="18" charset="0"/>
                          <a:cs typeface="Times New Roman" pitchFamily="18" charset="0"/>
                        </a:rPr>
                        <a:t>Napierville</a:t>
                      </a:r>
                      <a:r>
                        <a:rPr lang="en-US" sz="1000" b="0" i="0" u="none" strike="noStrike" dirty="0">
                          <a:solidFill>
                            <a:srgbClr val="000000"/>
                          </a:solidFill>
                          <a:latin typeface="Times New Roman" pitchFamily="18" charset="0"/>
                          <a:cs typeface="Times New Roman" pitchFamily="18" charset="0"/>
                        </a:rPr>
                        <a:t> Junction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563</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Northern Electric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564</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Northern Ohio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565</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New York &amp; Pennsylvania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566</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Natchez &amp; Southern </a:t>
                      </a:r>
                    </a:p>
                  </a:txBody>
                  <a:tcPr marL="5210" marR="5210" marT="5210" marB="0" anchor="b">
                    <a:lnL>
                      <a:noFill/>
                    </a:lnL>
                    <a:lnR>
                      <a:noFill/>
                    </a:lnR>
                    <a:lnT>
                      <a:noFill/>
                    </a:lnT>
                    <a:lnB>
                      <a:noFill/>
                    </a:lnB>
                  </a:tcPr>
                </a:tc>
              </a:tr>
              <a:tr h="104205">
                <a:tc>
                  <a:txBody>
                    <a:bodyPr/>
                    <a:lstStyle/>
                    <a:p>
                      <a:pPr algn="ctr" fontAlgn="b"/>
                      <a:r>
                        <a:rPr lang="en-US" sz="1000" b="0" i="0" u="none" strike="noStrike">
                          <a:solidFill>
                            <a:srgbClr val="000000"/>
                          </a:solidFill>
                          <a:latin typeface="Times New Roman" pitchFamily="18" charset="0"/>
                          <a:cs typeface="Times New Roman" pitchFamily="18" charset="0"/>
                        </a:rPr>
                        <a:t>567</a:t>
                      </a:r>
                    </a:p>
                  </a:txBody>
                  <a:tcPr marL="5210" marR="5210" marT="5210" marB="0" anchor="b">
                    <a:lnL>
                      <a:noFill/>
                    </a:lnL>
                    <a:lnR>
                      <a:noFill/>
                    </a:lnR>
                    <a:lnT>
                      <a:noFill/>
                    </a:lnT>
                    <a:lnB>
                      <a:noFill/>
                    </a:lnB>
                  </a:tcPr>
                </a:tc>
                <a:tc>
                  <a:txBody>
                    <a:bodyPr/>
                    <a:lstStyle/>
                    <a:p>
                      <a:pPr algn="l" fontAlgn="b"/>
                      <a:r>
                        <a:rPr lang="en-US" sz="1000" b="0" i="0" u="none" strike="noStrike" dirty="0">
                          <a:solidFill>
                            <a:srgbClr val="000000"/>
                          </a:solidFill>
                          <a:latin typeface="Times New Roman" pitchFamily="18" charset="0"/>
                          <a:cs typeface="Times New Roman" pitchFamily="18" charset="0"/>
                        </a:rPr>
                        <a:t> Northwestern R. R. of S. C. </a:t>
                      </a:r>
                    </a:p>
                  </a:txBody>
                  <a:tcPr marL="5210" marR="5210" marT="5210" marB="0" anchor="b">
                    <a:lnL>
                      <a:noFill/>
                    </a:lnL>
                    <a:lnR>
                      <a:noFill/>
                    </a:lnR>
                    <a:lnT>
                      <a:noFill/>
                    </a:lnT>
                    <a:lnB>
                      <a:noFill/>
                    </a:lnB>
                  </a:tcPr>
                </a:tc>
              </a:tr>
            </a:tbl>
          </a:graphicData>
        </a:graphic>
      </p:graphicFrame>
    </p:spTree>
    <p:extLst>
      <p:ext uri="{BB962C8B-B14F-4D97-AF65-F5344CB8AC3E}">
        <p14:creationId xmlns:p14="http://schemas.microsoft.com/office/powerpoint/2010/main" val="39645907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 name="TextBox 1"/>
          <p:cNvSpPr txBox="1"/>
          <p:nvPr/>
        </p:nvSpPr>
        <p:spPr>
          <a:xfrm>
            <a:off x="2354094" y="1916349"/>
            <a:ext cx="7374135" cy="3416320"/>
          </a:xfrm>
          <a:prstGeom prst="rect">
            <a:avLst/>
          </a:prstGeom>
          <a:noFill/>
        </p:spPr>
        <p:txBody>
          <a:bodyPr wrap="none" rtlCol="0">
            <a:spAutoFit/>
          </a:bodyPr>
          <a:lstStyle/>
          <a:p>
            <a:r>
              <a:rPr lang="en-US" dirty="0"/>
              <a:t>Questions?</a:t>
            </a:r>
          </a:p>
          <a:p>
            <a:endParaRPr lang="en-US" dirty="0"/>
          </a:p>
          <a:p>
            <a:r>
              <a:rPr lang="en-US" dirty="0"/>
              <a:t>Cost?</a:t>
            </a:r>
          </a:p>
          <a:p>
            <a:r>
              <a:rPr lang="en-US" dirty="0"/>
              <a:t>Ream of card stock will do 10 sessions:		 $14.00  ($1.40 per session)</a:t>
            </a:r>
          </a:p>
          <a:p>
            <a:r>
              <a:rPr lang="en-US" dirty="0"/>
              <a:t>Business Card paper cutter:			$100.00</a:t>
            </a:r>
          </a:p>
          <a:p>
            <a:endParaRPr lang="en-US" dirty="0"/>
          </a:p>
          <a:p>
            <a:r>
              <a:rPr lang="en-US" dirty="0"/>
              <a:t>Time?</a:t>
            </a:r>
          </a:p>
          <a:p>
            <a:r>
              <a:rPr lang="en-US" dirty="0"/>
              <a:t>Initial Spreadsheet Setup			3 Months</a:t>
            </a:r>
          </a:p>
          <a:p>
            <a:r>
              <a:rPr lang="en-US" dirty="0"/>
              <a:t>Printing Time				30 Min</a:t>
            </a:r>
          </a:p>
          <a:p>
            <a:r>
              <a:rPr lang="en-US" dirty="0"/>
              <a:t>Cutting Time				30 Min</a:t>
            </a:r>
          </a:p>
          <a:p>
            <a:r>
              <a:rPr lang="en-US" dirty="0"/>
              <a:t>Setup (staging)				45 Min – 1 1/2 Hours</a:t>
            </a:r>
          </a:p>
          <a:p>
            <a:endParaRPr lang="en-US" dirty="0"/>
          </a:p>
        </p:txBody>
      </p:sp>
    </p:spTree>
    <p:extLst>
      <p:ext uri="{BB962C8B-B14F-4D97-AF65-F5344CB8AC3E}">
        <p14:creationId xmlns:p14="http://schemas.microsoft.com/office/powerpoint/2010/main" val="719163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907" y="1597933"/>
            <a:ext cx="10572750" cy="4245119"/>
          </a:xfrm>
          <a:prstGeom prst="rect">
            <a:avLst/>
          </a:prstGeom>
        </p:spPr>
      </p:pic>
    </p:spTree>
    <p:extLst>
      <p:ext uri="{BB962C8B-B14F-4D97-AF65-F5344CB8AC3E}">
        <p14:creationId xmlns:p14="http://schemas.microsoft.com/office/powerpoint/2010/main" val="2144052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545" y="1157591"/>
            <a:ext cx="7394369" cy="552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747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675" y="1375002"/>
            <a:ext cx="7143750" cy="4810125"/>
          </a:xfrm>
          <a:prstGeom prst="rect">
            <a:avLst/>
          </a:prstGeom>
        </p:spPr>
      </p:pic>
    </p:spTree>
    <p:extLst>
      <p:ext uri="{BB962C8B-B14F-4D97-AF65-F5344CB8AC3E}">
        <p14:creationId xmlns:p14="http://schemas.microsoft.com/office/powerpoint/2010/main" val="1248297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212" y="1096647"/>
            <a:ext cx="4373064" cy="568853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828" y="1096646"/>
            <a:ext cx="4413522" cy="56885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499" y="1096646"/>
            <a:ext cx="2431973" cy="5761353"/>
          </a:xfrm>
          <a:prstGeom prst="rect">
            <a:avLst/>
          </a:prstGeom>
        </p:spPr>
      </p:pic>
    </p:spTree>
    <p:extLst>
      <p:ext uri="{BB962C8B-B14F-4D97-AF65-F5344CB8AC3E}">
        <p14:creationId xmlns:p14="http://schemas.microsoft.com/office/powerpoint/2010/main" val="3162814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5446" y="1265463"/>
            <a:ext cx="8119113" cy="5229693"/>
          </a:xfrm>
          <a:prstGeom prst="rect">
            <a:avLst/>
          </a:prstGeom>
        </p:spPr>
      </p:pic>
    </p:spTree>
    <p:extLst>
      <p:ext uri="{BB962C8B-B14F-4D97-AF65-F5344CB8AC3E}">
        <p14:creationId xmlns:p14="http://schemas.microsoft.com/office/powerpoint/2010/main" val="2843317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814" y="979615"/>
            <a:ext cx="8629650" cy="5364766"/>
          </a:xfrm>
          <a:prstGeom prst="rect">
            <a:avLst/>
          </a:prstGeom>
        </p:spPr>
      </p:pic>
      <p:sp>
        <p:nvSpPr>
          <p:cNvPr id="3" name="TextBox 2"/>
          <p:cNvSpPr txBox="1"/>
          <p:nvPr/>
        </p:nvSpPr>
        <p:spPr>
          <a:xfrm>
            <a:off x="2041071" y="6343660"/>
            <a:ext cx="3926011" cy="369332"/>
          </a:xfrm>
          <a:prstGeom prst="rect">
            <a:avLst/>
          </a:prstGeom>
          <a:noFill/>
        </p:spPr>
        <p:txBody>
          <a:bodyPr wrap="none" rtlCol="0">
            <a:spAutoFit/>
          </a:bodyPr>
          <a:lstStyle/>
          <a:p>
            <a:r>
              <a:rPr lang="en-US" dirty="0" smtClean="0"/>
              <a:t>Photo from </a:t>
            </a:r>
            <a:r>
              <a:rPr lang="en-US" dirty="0"/>
              <a:t>The Modern </a:t>
            </a:r>
            <a:r>
              <a:rPr lang="en-US" dirty="0" smtClean="0"/>
              <a:t>Railroad </a:t>
            </a:r>
            <a:r>
              <a:rPr lang="en-US" dirty="0" err="1" smtClean="0"/>
              <a:t>ebook</a:t>
            </a:r>
            <a:endParaRPr lang="en-US" dirty="0"/>
          </a:p>
        </p:txBody>
      </p:sp>
    </p:spTree>
    <p:extLst>
      <p:ext uri="{BB962C8B-B14F-4D97-AF65-F5344CB8AC3E}">
        <p14:creationId xmlns:p14="http://schemas.microsoft.com/office/powerpoint/2010/main" val="3363761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75"/>
            <a:ext cx="10515600" cy="1325563"/>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Adapting Prototype Waybills </a:t>
            </a:r>
            <a:endPar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64" y="1030744"/>
            <a:ext cx="3975989" cy="5516684"/>
          </a:xfrm>
          <a:prstGeom prst="rect">
            <a:avLst/>
          </a:prstGeom>
        </p:spPr>
      </p:pic>
      <p:sp>
        <p:nvSpPr>
          <p:cNvPr id="3" name="TextBox 2"/>
          <p:cNvSpPr txBox="1"/>
          <p:nvPr/>
        </p:nvSpPr>
        <p:spPr>
          <a:xfrm>
            <a:off x="1167493" y="6490616"/>
            <a:ext cx="2073966" cy="369332"/>
          </a:xfrm>
          <a:prstGeom prst="rect">
            <a:avLst/>
          </a:prstGeom>
          <a:noFill/>
        </p:spPr>
        <p:txBody>
          <a:bodyPr wrap="none" rtlCol="0">
            <a:spAutoFit/>
          </a:bodyPr>
          <a:lstStyle/>
          <a:p>
            <a:r>
              <a:rPr lang="en-US" dirty="0" smtClean="0"/>
              <a:t>1962 NYCRR Waybill</a:t>
            </a:r>
            <a:endParaRPr lang="en-US" dirty="0"/>
          </a:p>
        </p:txBody>
      </p:sp>
      <p:sp>
        <p:nvSpPr>
          <p:cNvPr id="5" name="TextBox 4"/>
          <p:cNvSpPr txBox="1"/>
          <p:nvPr/>
        </p:nvSpPr>
        <p:spPr>
          <a:xfrm>
            <a:off x="5135336" y="1126675"/>
            <a:ext cx="4817986" cy="369332"/>
          </a:xfrm>
          <a:prstGeom prst="rect">
            <a:avLst/>
          </a:prstGeom>
          <a:noFill/>
        </p:spPr>
        <p:txBody>
          <a:bodyPr wrap="none" rtlCol="0">
            <a:spAutoFit/>
          </a:bodyPr>
          <a:lstStyle/>
          <a:p>
            <a:r>
              <a:rPr lang="en-US" dirty="0" smtClean="0"/>
              <a:t>What information can we learn from this waybill?</a:t>
            </a:r>
            <a:endParaRPr lang="en-US" dirty="0"/>
          </a:p>
        </p:txBody>
      </p:sp>
      <p:sp>
        <p:nvSpPr>
          <p:cNvPr id="6" name="TextBox 5"/>
          <p:cNvSpPr txBox="1"/>
          <p:nvPr/>
        </p:nvSpPr>
        <p:spPr>
          <a:xfrm>
            <a:off x="5055586" y="1812471"/>
            <a:ext cx="6447682" cy="4247317"/>
          </a:xfrm>
          <a:prstGeom prst="rect">
            <a:avLst/>
          </a:prstGeom>
          <a:noFill/>
        </p:spPr>
        <p:txBody>
          <a:bodyPr wrap="square" rtlCol="0">
            <a:spAutoFit/>
          </a:bodyPr>
          <a:lstStyle/>
          <a:p>
            <a:r>
              <a:rPr lang="en-US" dirty="0" smtClean="0"/>
              <a:t>The car carrying the lading is IC 35942</a:t>
            </a:r>
          </a:p>
          <a:p>
            <a:r>
              <a:rPr lang="en-US" dirty="0" smtClean="0"/>
              <a:t>This is a “B” class car</a:t>
            </a:r>
          </a:p>
          <a:p>
            <a:r>
              <a:rPr lang="en-US" dirty="0" smtClean="0"/>
              <a:t>The date is August 7</a:t>
            </a:r>
            <a:r>
              <a:rPr lang="en-US" baseline="30000" dirty="0" smtClean="0"/>
              <a:t>th</a:t>
            </a:r>
            <a:r>
              <a:rPr lang="en-US" dirty="0" smtClean="0"/>
              <a:t>, 1962</a:t>
            </a:r>
          </a:p>
          <a:p>
            <a:r>
              <a:rPr lang="en-US" dirty="0" smtClean="0"/>
              <a:t>Waybill number is 84911</a:t>
            </a:r>
          </a:p>
          <a:p>
            <a:r>
              <a:rPr lang="en-US" dirty="0" smtClean="0"/>
              <a:t>The car is originating in Lawrenceburg Indiana</a:t>
            </a:r>
          </a:p>
          <a:p>
            <a:r>
              <a:rPr lang="en-US" dirty="0" smtClean="0"/>
              <a:t>It was shipped by Pierson </a:t>
            </a:r>
            <a:r>
              <a:rPr lang="en-US" dirty="0" err="1" smtClean="0"/>
              <a:t>Hollowell</a:t>
            </a:r>
            <a:r>
              <a:rPr lang="en-US" dirty="0" smtClean="0"/>
              <a:t> Co INC</a:t>
            </a:r>
          </a:p>
          <a:p>
            <a:r>
              <a:rPr lang="en-US" dirty="0" smtClean="0"/>
              <a:t>The car is billed to Algoma Wisconsin</a:t>
            </a:r>
          </a:p>
          <a:p>
            <a:r>
              <a:rPr lang="en-US" dirty="0" smtClean="0"/>
              <a:t>The receiver is Algoma Plywood &amp; Veneer Co at Dock A</a:t>
            </a:r>
          </a:p>
          <a:p>
            <a:r>
              <a:rPr lang="en-US" dirty="0" smtClean="0"/>
              <a:t>The Car is carrying a carload of Plain Walnut Veneer less than 1/16” thick</a:t>
            </a:r>
          </a:p>
          <a:p>
            <a:r>
              <a:rPr lang="en-US" dirty="0" smtClean="0"/>
              <a:t>The originating Railroad is the New York Central.</a:t>
            </a:r>
          </a:p>
          <a:p>
            <a:r>
              <a:rPr lang="en-US" dirty="0" smtClean="0"/>
              <a:t>On August 16 C&amp;O  transferred it </a:t>
            </a:r>
            <a:r>
              <a:rPr lang="en-US" dirty="0"/>
              <a:t>to the Kewaunee Green Bay &amp; Western </a:t>
            </a:r>
            <a:endParaRPr lang="en-US" dirty="0" smtClean="0"/>
          </a:p>
          <a:p>
            <a:r>
              <a:rPr lang="en-US" dirty="0" smtClean="0"/>
              <a:t>It was received at Dock A on August 17 1962.</a:t>
            </a:r>
          </a:p>
          <a:p>
            <a:r>
              <a:rPr lang="en-US" dirty="0" smtClean="0"/>
              <a:t>Total time from pickup to delivery  10 days</a:t>
            </a:r>
          </a:p>
        </p:txBody>
      </p:sp>
    </p:spTree>
    <p:extLst>
      <p:ext uri="{BB962C8B-B14F-4D97-AF65-F5344CB8AC3E}">
        <p14:creationId xmlns:p14="http://schemas.microsoft.com/office/powerpoint/2010/main" val="1482616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2270</TotalTime>
  <Words>803</Words>
  <Application>Microsoft Office PowerPoint</Application>
  <PresentationFormat>Custom</PresentationFormat>
  <Paragraphs>174</Paragraphs>
  <Slides>40</Slides>
  <Notes>2</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lpstr>Adapting Prototype Waybills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David</dc:creator>
  <cp:lastModifiedBy>DRamos</cp:lastModifiedBy>
  <cp:revision>35</cp:revision>
  <dcterms:created xsi:type="dcterms:W3CDTF">2014-03-11T12:52:56Z</dcterms:created>
  <dcterms:modified xsi:type="dcterms:W3CDTF">2014-03-27T00:42:39Z</dcterms:modified>
</cp:coreProperties>
</file>