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81" r:id="rId13"/>
    <p:sldId id="261" r:id="rId14"/>
    <p:sldId id="269" r:id="rId15"/>
    <p:sldId id="270" r:id="rId16"/>
    <p:sldId id="271" r:id="rId17"/>
    <p:sldId id="272" r:id="rId18"/>
    <p:sldId id="274" r:id="rId19"/>
    <p:sldId id="273" r:id="rId20"/>
    <p:sldId id="282" r:id="rId21"/>
    <p:sldId id="267" r:id="rId22"/>
    <p:sldId id="283" r:id="rId23"/>
    <p:sldId id="278" r:id="rId24"/>
    <p:sldId id="277" r:id="rId25"/>
    <p:sldId id="284" r:id="rId26"/>
    <p:sldId id="279" r:id="rId27"/>
    <p:sldId id="280" r:id="rId28"/>
    <p:sldId id="275" r:id="rId29"/>
    <p:sldId id="285" r:id="rId30"/>
    <p:sldId id="276" r:id="rId31"/>
    <p:sldId id="288" r:id="rId32"/>
    <p:sldId id="287" r:id="rId33"/>
    <p:sldId id="28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E292-9DC6-40BD-83CA-3FE00DD548B6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7CDE-1A88-4933-9DBB-B87F5ED187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29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E292-9DC6-40BD-83CA-3FE00DD548B6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7CDE-1A88-4933-9DBB-B87F5ED187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15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E292-9DC6-40BD-83CA-3FE00DD548B6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7CDE-1A88-4933-9DBB-B87F5ED187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3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E292-9DC6-40BD-83CA-3FE00DD548B6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7CDE-1A88-4933-9DBB-B87F5ED187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34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E292-9DC6-40BD-83CA-3FE00DD548B6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7CDE-1A88-4933-9DBB-B87F5ED187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295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E292-9DC6-40BD-83CA-3FE00DD548B6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7CDE-1A88-4933-9DBB-B87F5ED187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8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E292-9DC6-40BD-83CA-3FE00DD548B6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7CDE-1A88-4933-9DBB-B87F5ED187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591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E292-9DC6-40BD-83CA-3FE00DD548B6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7CDE-1A88-4933-9DBB-B87F5ED187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953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E292-9DC6-40BD-83CA-3FE00DD548B6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7CDE-1A88-4933-9DBB-B87F5ED187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82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E292-9DC6-40BD-83CA-3FE00DD548B6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7CDE-1A88-4933-9DBB-B87F5ED187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99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E292-9DC6-40BD-83CA-3FE00DD548B6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7CDE-1A88-4933-9DBB-B87F5ED187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5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5E292-9DC6-40BD-83CA-3FE00DD548B6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67CDE-1A88-4933-9DBB-B87F5ED187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82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duino.cc/en/Main/Softwar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arduino.cc/en/Main/Softwar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7469" y="1147865"/>
            <a:ext cx="10077062" cy="348011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599334"/>
              </a:avLst>
            </a:prstTxWarp>
            <a:spAutoFit/>
            <a:scene3d>
              <a:camera prst="orthographicFront"/>
              <a:lightRig rig="threePt" dir="t"/>
            </a:scene3d>
            <a:sp3d prstMaterial="softEdge"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accent5"/>
                  </a:solidFill>
                  <a:prstDash val="solid"/>
                </a:ln>
                <a:pattFill prst="smGrid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Do It Yourself DCC++</a:t>
            </a:r>
            <a:endParaRPr lang="en-US" sz="5400" b="1" dirty="0">
              <a:ln w="19050">
                <a:solidFill>
                  <a:schemeClr val="accent5"/>
                </a:solidFill>
                <a:prstDash val="solid"/>
              </a:ln>
              <a:pattFill prst="smGrid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8" y="4850432"/>
            <a:ext cx="1349441" cy="1866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2065" y="2407298"/>
            <a:ext cx="8322906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prstMaterial="dkEdge">
              <a:bevelT w="0"/>
              <a:bevelB w="0"/>
            </a:sp3d>
          </a:bodyPr>
          <a:lstStyle/>
          <a:p>
            <a:pPr algn="ctr"/>
            <a:r>
              <a:rPr lang="en-US" sz="4000" dirty="0">
                <a:effectLst>
                  <a:glow rad="127000">
                    <a:schemeClr val="accent2">
                      <a:lumMod val="40000"/>
                      <a:lumOff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A full-featured DCC system using an Arduino </a:t>
            </a:r>
            <a:r>
              <a:rPr lang="en-US" sz="4000" dirty="0" smtClean="0">
                <a:effectLst>
                  <a:glow rad="127000">
                    <a:schemeClr val="accent2">
                      <a:lumMod val="40000"/>
                      <a:lumOff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an </a:t>
            </a:r>
            <a:r>
              <a:rPr lang="en-US" sz="4000" dirty="0">
                <a:effectLst>
                  <a:glow rad="127000">
                    <a:schemeClr val="accent2">
                      <a:lumMod val="40000"/>
                      <a:lumOff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Arduino Motor Shield and connecting it to a model railroad for less than $100.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87685" y="6221276"/>
            <a:ext cx="2715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Presented by David Ramos</a:t>
            </a:r>
          </a:p>
          <a:p>
            <a:pPr algn="ctr"/>
            <a:r>
              <a:rPr lang="en-US" dirty="0"/>
              <a:t>d</a:t>
            </a:r>
            <a:r>
              <a:rPr lang="en-US" dirty="0" smtClean="0"/>
              <a:t>ramos_1701@yahoo.com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63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539"/>
            <a:ext cx="10515600" cy="5306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9050">
                  <a:solidFill>
                    <a:schemeClr val="accent5"/>
                  </a:solidFill>
                  <a:prstDash val="solid"/>
                </a:ln>
                <a:pattFill prst="smGrid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Do It Yourself DCC++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0217" y="625153"/>
            <a:ext cx="1886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Let’s go shopping!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1664043"/>
            <a:ext cx="289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Parts List: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40692" y="2207741"/>
            <a:ext cx="7430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Raspberry Pi 3 B+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09" y="2790942"/>
            <a:ext cx="8325009" cy="35605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95005" y="5272216"/>
            <a:ext cx="1239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Build Price:</a:t>
            </a:r>
          </a:p>
          <a:p>
            <a:r>
              <a:rPr lang="en-US" dirty="0" smtClean="0"/>
              <a:t>$86.75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94109" y="5411756"/>
            <a:ext cx="3694922" cy="854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7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539"/>
            <a:ext cx="10515600" cy="5306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9050">
                  <a:solidFill>
                    <a:schemeClr val="accent5"/>
                  </a:solidFill>
                  <a:prstDash val="solid"/>
                </a:ln>
                <a:pattFill prst="smGrid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Do It Yourself DCC++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0217" y="625153"/>
            <a:ext cx="1886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Let’s go shopping!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1664043"/>
            <a:ext cx="289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Parts List: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40692" y="2207741"/>
            <a:ext cx="7430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Raspberry Pi 3 B+ Power Supply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71" y="2577073"/>
            <a:ext cx="8548774" cy="42187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95005" y="5272216"/>
            <a:ext cx="1239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Build Price:</a:t>
            </a:r>
          </a:p>
          <a:p>
            <a:r>
              <a:rPr lang="en-US" dirty="0" smtClean="0"/>
              <a:t>$96.74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58658" y="5918547"/>
            <a:ext cx="4078444" cy="854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2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539"/>
            <a:ext cx="10515600" cy="5306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9050">
                  <a:solidFill>
                    <a:schemeClr val="accent5"/>
                  </a:solidFill>
                  <a:prstDash val="solid"/>
                </a:ln>
                <a:pattFill prst="smGrid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Do It Yourself DCC++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0217" y="625153"/>
            <a:ext cx="1886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Let’s go shopping!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1664043"/>
            <a:ext cx="289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Parts List: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40692" y="2207741"/>
            <a:ext cx="74305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Arduino Uno R3 </a:t>
            </a:r>
            <a:r>
              <a:rPr lang="en-US" sz="2400" dirty="0" smtClean="0"/>
              <a:t>$11.86</a:t>
            </a:r>
            <a:endParaRPr lang="en-US" sz="2400" dirty="0"/>
          </a:p>
          <a:p>
            <a:r>
              <a:rPr lang="en-US" sz="2400" dirty="0" smtClean="0"/>
              <a:t>R3 </a:t>
            </a:r>
            <a:r>
              <a:rPr lang="en-US" sz="2400" dirty="0"/>
              <a:t>Power </a:t>
            </a:r>
            <a:r>
              <a:rPr lang="en-US" sz="2400" dirty="0" smtClean="0"/>
              <a:t>Shield $5.97</a:t>
            </a:r>
            <a:endParaRPr lang="en-US" sz="2400" dirty="0"/>
          </a:p>
          <a:p>
            <a:r>
              <a:rPr lang="en-US" sz="2400" dirty="0" smtClean="0"/>
              <a:t>Shipping $2.99</a:t>
            </a:r>
          </a:p>
          <a:p>
            <a:r>
              <a:rPr lang="en-US" sz="2400" dirty="0" smtClean="0"/>
              <a:t>Micro </a:t>
            </a:r>
            <a:r>
              <a:rPr lang="en-US" sz="2400" dirty="0"/>
              <a:t>SD </a:t>
            </a:r>
            <a:r>
              <a:rPr lang="en-US" sz="2400" dirty="0" smtClean="0"/>
              <a:t>Card $5.71</a:t>
            </a:r>
          </a:p>
          <a:p>
            <a:r>
              <a:rPr lang="en-US" sz="2400" dirty="0" smtClean="0"/>
              <a:t>Power </a:t>
            </a:r>
            <a:r>
              <a:rPr lang="en-US" sz="2400" dirty="0"/>
              <a:t>Supply 14 Volt 5 </a:t>
            </a:r>
            <a:r>
              <a:rPr lang="en-US" sz="2400" dirty="0" smtClean="0"/>
              <a:t>Amps $14.31</a:t>
            </a:r>
            <a:endParaRPr lang="en-US" sz="2400" dirty="0"/>
          </a:p>
          <a:p>
            <a:r>
              <a:rPr lang="en-US" sz="2400" dirty="0" smtClean="0"/>
              <a:t>Jumper </a:t>
            </a:r>
            <a:r>
              <a:rPr lang="en-US" sz="2400" dirty="0"/>
              <a:t>Wire for </a:t>
            </a:r>
            <a:r>
              <a:rPr lang="en-US" sz="2400" dirty="0" smtClean="0"/>
              <a:t>Arduino $7.99</a:t>
            </a:r>
            <a:endParaRPr lang="en-US" sz="2400" dirty="0"/>
          </a:p>
          <a:p>
            <a:r>
              <a:rPr lang="en-US" sz="2400" dirty="0" smtClean="0"/>
              <a:t>Raspberry </a:t>
            </a:r>
            <a:r>
              <a:rPr lang="en-US" sz="2400" dirty="0"/>
              <a:t>Pi 3 B</a:t>
            </a:r>
            <a:r>
              <a:rPr lang="en-US" sz="2400" dirty="0" smtClean="0"/>
              <a:t>+ $37.81</a:t>
            </a:r>
            <a:endParaRPr lang="en-US" sz="2400" dirty="0"/>
          </a:p>
          <a:p>
            <a:r>
              <a:rPr lang="en-US" sz="2400" dirty="0" smtClean="0"/>
              <a:t>Raspberry Pi 3 B+ Power Supply $9.99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224666" y="5520855"/>
            <a:ext cx="3174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Build Price:   $96.74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26234" y="2183362"/>
            <a:ext cx="14024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Amazon</a:t>
            </a:r>
          </a:p>
          <a:p>
            <a:pPr algn="r"/>
            <a:r>
              <a:rPr lang="en-US" sz="2400" dirty="0" smtClean="0"/>
              <a:t>EBay</a:t>
            </a:r>
          </a:p>
          <a:p>
            <a:pPr algn="r"/>
            <a:r>
              <a:rPr lang="en-US" sz="2400" dirty="0" smtClean="0"/>
              <a:t>EBay</a:t>
            </a:r>
          </a:p>
          <a:p>
            <a:pPr algn="r"/>
            <a:r>
              <a:rPr lang="en-US" sz="2400" dirty="0" smtClean="0"/>
              <a:t>Amazon</a:t>
            </a:r>
          </a:p>
          <a:p>
            <a:pPr algn="r"/>
            <a:r>
              <a:rPr lang="en-US" sz="2400" dirty="0" smtClean="0"/>
              <a:t>Amazon</a:t>
            </a:r>
          </a:p>
          <a:p>
            <a:pPr algn="r"/>
            <a:r>
              <a:rPr lang="en-US" sz="2400" dirty="0" smtClean="0"/>
              <a:t>Amazon</a:t>
            </a:r>
          </a:p>
          <a:p>
            <a:pPr algn="r"/>
            <a:r>
              <a:rPr lang="en-US" sz="2400" dirty="0" smtClean="0"/>
              <a:t>Amazon</a:t>
            </a:r>
          </a:p>
          <a:p>
            <a:pPr algn="r"/>
            <a:r>
              <a:rPr lang="en-US" sz="2400" dirty="0"/>
              <a:t>Amazon</a:t>
            </a:r>
          </a:p>
        </p:txBody>
      </p:sp>
    </p:spTree>
    <p:extLst>
      <p:ext uri="{BB962C8B-B14F-4D97-AF65-F5344CB8AC3E}">
        <p14:creationId xmlns:p14="http://schemas.microsoft.com/office/powerpoint/2010/main" val="51747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539"/>
            <a:ext cx="10515600" cy="5306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9050">
                  <a:solidFill>
                    <a:schemeClr val="accent5"/>
                  </a:solidFill>
                  <a:prstDash val="solid"/>
                </a:ln>
                <a:pattFill prst="smGrid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Do It Yourself DCC++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5460" y="980303"/>
            <a:ext cx="6911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 Software and stuff to make it work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50075" y="1704785"/>
            <a:ext cx="76529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Arduino Programing Software</a:t>
            </a:r>
            <a:endParaRPr lang="en-US" b="1" dirty="0" smtClean="0">
              <a:hlinkClick r:id="rId2"/>
            </a:endParaRPr>
          </a:p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www.arduino.cc/en/Main/Software</a:t>
            </a:r>
          </a:p>
          <a:p>
            <a:endParaRPr lang="en-US" dirty="0" smtClean="0"/>
          </a:p>
          <a:p>
            <a:r>
              <a:rPr lang="en-US" b="1" dirty="0" smtClean="0"/>
              <a:t>GitHub – Repository of the DCC ++ Firmware for the Arduino</a:t>
            </a:r>
          </a:p>
          <a:p>
            <a:r>
              <a:rPr lang="en-US" dirty="0"/>
              <a:t>https://</a:t>
            </a:r>
            <a:r>
              <a:rPr lang="en-US" dirty="0" smtClean="0"/>
              <a:t>github.com/DccPlusPlus/BaseStation</a:t>
            </a:r>
          </a:p>
          <a:p>
            <a:endParaRPr lang="en-US" dirty="0" smtClean="0"/>
          </a:p>
          <a:p>
            <a:r>
              <a:rPr lang="en-US" b="1" dirty="0" smtClean="0"/>
              <a:t>JMRI – Repository for the Raspberry Pi JMRI Software</a:t>
            </a:r>
          </a:p>
          <a:p>
            <a:r>
              <a:rPr lang="en-US" dirty="0"/>
              <a:t>https://mstevetodd.com/jmri-raspberrypi-access-point</a:t>
            </a:r>
          </a:p>
          <a:p>
            <a:endParaRPr lang="en-US" dirty="0" smtClean="0"/>
          </a:p>
          <a:p>
            <a:r>
              <a:rPr lang="en-US" b="1" dirty="0" smtClean="0"/>
              <a:t>Windows Disk Imager – Needed to Program the Raspberry Pi</a:t>
            </a:r>
            <a:endParaRPr lang="en-US" b="1" dirty="0"/>
          </a:p>
          <a:p>
            <a:r>
              <a:rPr lang="en-US" dirty="0" smtClean="0"/>
              <a:t>https</a:t>
            </a:r>
            <a:r>
              <a:rPr lang="en-US" dirty="0"/>
              <a:t>://sourceforge.net/projects/win32diskimager</a:t>
            </a:r>
            <a:r>
              <a:rPr lang="en-US" dirty="0" smtClean="0"/>
              <a:t>/</a:t>
            </a:r>
          </a:p>
          <a:p>
            <a:endParaRPr lang="en-US" dirty="0"/>
          </a:p>
          <a:p>
            <a:r>
              <a:rPr lang="en-US" b="1" dirty="0" smtClean="0"/>
              <a:t>Apple Disk Imager:  ApplePi v2</a:t>
            </a:r>
          </a:p>
          <a:p>
            <a:r>
              <a:rPr lang="en-US" dirty="0"/>
              <a:t>https://www.tweaking4all.com/hardware/raspberry-pi/applepi-baker-v2/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NOOBS for Raspberry Pi</a:t>
            </a:r>
          </a:p>
          <a:p>
            <a:r>
              <a:rPr lang="en-US" dirty="0"/>
              <a:t>https://www.raspberrypi.org/downloads/noobs/</a:t>
            </a:r>
          </a:p>
        </p:txBody>
      </p:sp>
    </p:spTree>
    <p:extLst>
      <p:ext uri="{BB962C8B-B14F-4D97-AF65-F5344CB8AC3E}">
        <p14:creationId xmlns:p14="http://schemas.microsoft.com/office/powerpoint/2010/main" val="20627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539"/>
            <a:ext cx="10515600" cy="5306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9050">
                  <a:solidFill>
                    <a:schemeClr val="accent5"/>
                  </a:solidFill>
                  <a:prstDash val="solid"/>
                </a:ln>
                <a:pattFill prst="smGrid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Do It Yourself DCC++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5460" y="980303"/>
            <a:ext cx="6911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 Software and stuff to make it work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9113" y="1491049"/>
            <a:ext cx="7652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Arduino Programing Software</a:t>
            </a:r>
            <a:endParaRPr lang="en-US" dirty="0" smtClean="0">
              <a:hlinkClick r:id="rId2"/>
            </a:endParaRPr>
          </a:p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www.arduino.cc/en/Main/Software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78" y="2278794"/>
            <a:ext cx="922020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4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539"/>
            <a:ext cx="10515600" cy="5306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9050">
                  <a:solidFill>
                    <a:schemeClr val="accent5"/>
                  </a:solidFill>
                  <a:prstDash val="solid"/>
                </a:ln>
                <a:pattFill prst="smGrid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Do It Yourself DCC++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5460" y="980303"/>
            <a:ext cx="6911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 Software and stuff to make it work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9113" y="1491049"/>
            <a:ext cx="7652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GitHub – Repository of the DCC ++ Firmware for the Arduino</a:t>
            </a:r>
          </a:p>
          <a:p>
            <a:r>
              <a:rPr lang="en-US" dirty="0"/>
              <a:t>https://</a:t>
            </a:r>
            <a:r>
              <a:rPr lang="en-US" dirty="0" smtClean="0"/>
              <a:t>github.com/DccPlusPlus/BaseStation</a:t>
            </a:r>
          </a:p>
          <a:p>
            <a:r>
              <a:rPr lang="en-US" dirty="0"/>
              <a:t>https://github.com/DccPlusPlus/BaseStation/wiki/What-is-DCC--Plus-Plus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78" y="3063649"/>
            <a:ext cx="9220200" cy="270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6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539"/>
            <a:ext cx="10515600" cy="5306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9050">
                  <a:solidFill>
                    <a:schemeClr val="accent5"/>
                  </a:solidFill>
                  <a:prstDash val="solid"/>
                </a:ln>
                <a:pattFill prst="smGrid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Do It Yourself DCC++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5460" y="980303"/>
            <a:ext cx="6911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 Software and stuff to make it work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9113" y="1491049"/>
            <a:ext cx="7652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JMRI – Repository for the Raspberry Pi JMRI Software</a:t>
            </a:r>
          </a:p>
          <a:p>
            <a:r>
              <a:rPr lang="en-US" dirty="0"/>
              <a:t>https://mstevetodd.com/jmri-raspberrypi-access-point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67" y="2447168"/>
            <a:ext cx="11328433" cy="321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6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539"/>
            <a:ext cx="10515600" cy="5306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9050">
                  <a:solidFill>
                    <a:schemeClr val="accent5"/>
                  </a:solidFill>
                  <a:prstDash val="solid"/>
                </a:ln>
                <a:pattFill prst="smGrid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Do It Yourself DCC++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5460" y="980303"/>
            <a:ext cx="6911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 Software and stuff to make it work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9113" y="1491049"/>
            <a:ext cx="7652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Windows Disk Imager – Needed to Program the Raspberry Pi</a:t>
            </a:r>
          </a:p>
          <a:p>
            <a:r>
              <a:rPr lang="en-US" dirty="0"/>
              <a:t>https://sourceforge.net/projects/win32diskimager/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613" y="2447168"/>
            <a:ext cx="7403540" cy="321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1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539"/>
            <a:ext cx="10515600" cy="5306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9050">
                  <a:solidFill>
                    <a:schemeClr val="accent5"/>
                  </a:solidFill>
                  <a:prstDash val="solid"/>
                </a:ln>
                <a:pattFill prst="smGrid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Do It Yourself DCC++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5460" y="980303"/>
            <a:ext cx="6911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 Software and stuff to make it work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9113" y="1491049"/>
            <a:ext cx="7652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Apple Disk Imager:  ApplePi v2</a:t>
            </a:r>
          </a:p>
          <a:p>
            <a:r>
              <a:rPr lang="en-US" dirty="0"/>
              <a:t>https://www.tweaking4all.com/hardware/raspberry-pi/applepi-baker-v2/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67" y="2215531"/>
            <a:ext cx="10981932" cy="433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6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539"/>
            <a:ext cx="10515600" cy="5306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9050">
                  <a:solidFill>
                    <a:schemeClr val="accent5"/>
                  </a:solidFill>
                  <a:prstDash val="solid"/>
                </a:ln>
                <a:pattFill prst="smGrid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Do It Yourself DCC++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5460" y="980303"/>
            <a:ext cx="6911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 Software and stuff to make it work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9113" y="1491049"/>
            <a:ext cx="7652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NOOBS for Raspberry Pi</a:t>
            </a:r>
          </a:p>
          <a:p>
            <a:r>
              <a:rPr lang="en-US" dirty="0"/>
              <a:t>https://www.raspberrypi.org/downloads/noobs/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37380"/>
            <a:ext cx="6458465" cy="463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5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539"/>
            <a:ext cx="10515600" cy="5306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9050">
                  <a:solidFill>
                    <a:schemeClr val="accent5"/>
                  </a:solidFill>
                  <a:prstDash val="solid"/>
                </a:ln>
                <a:pattFill prst="smGrid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Do It Yourself DCC++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33494" y="2901820"/>
            <a:ext cx="4725011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 smtClean="0"/>
              <a:t>How did we get here?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50" y="1993900"/>
            <a:ext cx="7251700" cy="287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25573" y="1073020"/>
            <a:ext cx="1940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Evolution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781772" y="5038531"/>
            <a:ext cx="95172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Our first trainset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15230" y="5019870"/>
            <a:ext cx="111034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DC Block control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99788" y="5038531"/>
            <a:ext cx="114766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DC Tethered Throttles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91867" y="5019870"/>
            <a:ext cx="115699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Early Analogue Command Control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13747" y="5038531"/>
            <a:ext cx="142758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DCC – Digital Command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9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539"/>
            <a:ext cx="10515600" cy="5306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9050">
                  <a:solidFill>
                    <a:schemeClr val="accent5"/>
                  </a:solidFill>
                  <a:prstDash val="solid"/>
                </a:ln>
                <a:pattFill prst="smGrid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Do It Yourself DCC++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5460" y="980303"/>
            <a:ext cx="6911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to Videos on YouTube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9113" y="1491049"/>
            <a:ext cx="7652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Excellent Beginners how to guide by: Steve </a:t>
            </a:r>
            <a:r>
              <a:rPr lang="en-US" dirty="0"/>
              <a:t>Todd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https</a:t>
            </a:r>
            <a:r>
              <a:rPr lang="en-US" dirty="0"/>
              <a:t>://www.youtube.com/watch?v=l1pgvCKT410</a:t>
            </a:r>
          </a:p>
          <a:p>
            <a:endParaRPr lang="en-US" dirty="0" smtClean="0"/>
          </a:p>
          <a:p>
            <a:r>
              <a:rPr lang="en-US" dirty="0" smtClean="0"/>
              <a:t>More detailed four part series.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https</a:t>
            </a:r>
            <a:r>
              <a:rPr lang="en-US" dirty="0"/>
              <a:t>://www.youtube.com/watch?v=-nsVdpMhiTU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00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539"/>
            <a:ext cx="10515600" cy="5306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9050">
                  <a:solidFill>
                    <a:schemeClr val="accent5"/>
                  </a:solidFill>
                  <a:prstDash val="solid"/>
                </a:ln>
                <a:pattFill prst="smGrid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Do It Yourself DCC++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9557" y="625153"/>
            <a:ext cx="1810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Starting the Build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4805" y="1268627"/>
            <a:ext cx="97380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1: Install Arduino IDE on your laptop or desktop.</a:t>
            </a:r>
          </a:p>
          <a:p>
            <a:r>
              <a:rPr lang="en-US" dirty="0" smtClean="0"/>
              <a:t>Step 2: Download from GitHub the DCC++ firmware for the Arduino.</a:t>
            </a:r>
          </a:p>
          <a:p>
            <a:r>
              <a:rPr lang="en-US" dirty="0" smtClean="0"/>
              <a:t>Step 3: Connect the Arduino to your computer.</a:t>
            </a:r>
          </a:p>
          <a:p>
            <a:r>
              <a:rPr lang="en-US" dirty="0" smtClean="0"/>
              <a:t>Step 4: Using the  Arduino IDE, push the code to the Arduino</a:t>
            </a:r>
          </a:p>
          <a:p>
            <a:r>
              <a:rPr lang="en-US" dirty="0" smtClean="0"/>
              <a:t>Step 5: Cut the trace on the back of the Power Shield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This is done to protect the CPU on the Arduino since it is designed to handle 12 Volts and this project requires 14 Volts!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12046" y="3497128"/>
            <a:ext cx="3613616" cy="271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5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539"/>
            <a:ext cx="10515600" cy="5306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9050">
                  <a:solidFill>
                    <a:schemeClr val="accent5"/>
                  </a:solidFill>
                  <a:prstDash val="solid"/>
                </a:ln>
                <a:pattFill prst="smGrid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Do It Yourself DCC++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9557" y="625153"/>
            <a:ext cx="1810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Starting the Build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4805" y="1268627"/>
            <a:ext cx="973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6: Connect the Power Shield to the Arduino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0" t="25817" r="37657" b="17647"/>
          <a:stretch/>
        </p:blipFill>
        <p:spPr>
          <a:xfrm rot="5400000">
            <a:off x="536993" y="3320477"/>
            <a:ext cx="3402131" cy="34312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1" t="32222" r="33333" b="8359"/>
          <a:stretch/>
        </p:blipFill>
        <p:spPr>
          <a:xfrm rot="5400000">
            <a:off x="3974527" y="1610973"/>
            <a:ext cx="3146854" cy="30562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1" r="38739" b="-1251"/>
          <a:stretch/>
        </p:blipFill>
        <p:spPr>
          <a:xfrm rot="5400000">
            <a:off x="7962236" y="1733838"/>
            <a:ext cx="3155906" cy="4795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0" t="19249" r="36096" b="14764"/>
          <a:stretch/>
        </p:blipFill>
        <p:spPr>
          <a:xfrm rot="5400000">
            <a:off x="1082816" y="1042563"/>
            <a:ext cx="2347784" cy="339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5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539"/>
            <a:ext cx="10515600" cy="5306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9050">
                  <a:solidFill>
                    <a:schemeClr val="accent5"/>
                  </a:solidFill>
                  <a:prstDash val="solid"/>
                </a:ln>
                <a:pattFill prst="smGrid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Do It Yourself DCC++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9557" y="625153"/>
            <a:ext cx="1810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Starting the Build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2060040" y="1026552"/>
            <a:ext cx="8071920" cy="5376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2874" y="6403512"/>
            <a:ext cx="819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from: http://www.motorhomesites.org.uk/dcc-arduino-with-jmri-raspberry-pi/</a:t>
            </a:r>
          </a:p>
        </p:txBody>
      </p:sp>
    </p:spTree>
    <p:extLst>
      <p:ext uri="{BB962C8B-B14F-4D97-AF65-F5344CB8AC3E}">
        <p14:creationId xmlns:p14="http://schemas.microsoft.com/office/powerpoint/2010/main" val="153652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539"/>
            <a:ext cx="10515600" cy="5306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9050">
                  <a:solidFill>
                    <a:schemeClr val="accent5"/>
                  </a:solidFill>
                  <a:prstDash val="solid"/>
                </a:ln>
                <a:pattFill prst="smGrid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Do It Yourself DCC++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9557" y="625153"/>
            <a:ext cx="1810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Starting the Build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4805" y="1268627"/>
            <a:ext cx="32795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two jumper that you will need to put in.</a:t>
            </a:r>
          </a:p>
          <a:p>
            <a:endParaRPr lang="en-US" dirty="0"/>
          </a:p>
          <a:p>
            <a:r>
              <a:rPr lang="en-US" dirty="0" smtClean="0"/>
              <a:t>Jumper #1 Pin </a:t>
            </a:r>
            <a:r>
              <a:rPr lang="en-US" dirty="0"/>
              <a:t>10 and </a:t>
            </a:r>
            <a:r>
              <a:rPr lang="en-US" dirty="0" smtClean="0"/>
              <a:t>12</a:t>
            </a:r>
          </a:p>
          <a:p>
            <a:r>
              <a:rPr lang="en-US" dirty="0" smtClean="0"/>
              <a:t>This provides the DCC Logic to be transmitted to the Mail Track Power.</a:t>
            </a:r>
          </a:p>
          <a:p>
            <a:endParaRPr lang="en-US" dirty="0"/>
          </a:p>
          <a:p>
            <a:r>
              <a:rPr lang="en-US" dirty="0"/>
              <a:t>Jumper #2 Pin 5 and Pin </a:t>
            </a:r>
            <a:r>
              <a:rPr lang="en-US" dirty="0" smtClean="0"/>
              <a:t>13</a:t>
            </a:r>
          </a:p>
          <a:p>
            <a:r>
              <a:rPr lang="en-US" dirty="0"/>
              <a:t>This provides the DCC Logic to be transmitted to the </a:t>
            </a:r>
            <a:r>
              <a:rPr lang="en-US" dirty="0" smtClean="0"/>
              <a:t>Programing track.</a:t>
            </a:r>
          </a:p>
          <a:p>
            <a:endParaRPr lang="en-US" dirty="0"/>
          </a:p>
          <a:p>
            <a:r>
              <a:rPr lang="en-US" dirty="0" smtClean="0"/>
              <a:t>The Blue USB connector needs to go to either a Computer, Laptop or a Raspberry Pi Running JMRI.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20281" y="994485"/>
            <a:ext cx="7249298" cy="5436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97146" y="3346118"/>
            <a:ext cx="126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94618" y="3715450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72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539"/>
            <a:ext cx="10515600" cy="5306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9050">
                  <a:solidFill>
                    <a:schemeClr val="accent5"/>
                  </a:solidFill>
                  <a:prstDash val="solid"/>
                </a:ln>
                <a:pattFill prst="smGrid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Do It Yourself DCC++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9557" y="625153"/>
            <a:ext cx="1810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Starting the Build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4805" y="1268627"/>
            <a:ext cx="32795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two jumper that you will need to put in.</a:t>
            </a:r>
          </a:p>
          <a:p>
            <a:endParaRPr lang="en-US" dirty="0"/>
          </a:p>
          <a:p>
            <a:r>
              <a:rPr lang="en-US" dirty="0" smtClean="0"/>
              <a:t>Jumper #1 Pin </a:t>
            </a:r>
            <a:r>
              <a:rPr lang="en-US" dirty="0"/>
              <a:t>10 and </a:t>
            </a:r>
            <a:r>
              <a:rPr lang="en-US" dirty="0" smtClean="0"/>
              <a:t>12</a:t>
            </a:r>
          </a:p>
          <a:p>
            <a:r>
              <a:rPr lang="en-US" dirty="0" smtClean="0"/>
              <a:t>This provides the DCC Logic to be transmitted to the Mail Track Power.</a:t>
            </a:r>
          </a:p>
          <a:p>
            <a:endParaRPr lang="en-US" dirty="0"/>
          </a:p>
          <a:p>
            <a:r>
              <a:rPr lang="en-US" dirty="0"/>
              <a:t>Jumper #2 Pin 5 and Pin </a:t>
            </a:r>
            <a:r>
              <a:rPr lang="en-US" dirty="0" smtClean="0"/>
              <a:t>13</a:t>
            </a:r>
          </a:p>
          <a:p>
            <a:r>
              <a:rPr lang="en-US" dirty="0"/>
              <a:t>This provides the DCC Logic to be transmitted to the </a:t>
            </a:r>
            <a:r>
              <a:rPr lang="en-US" dirty="0" smtClean="0"/>
              <a:t>Programing track.</a:t>
            </a:r>
          </a:p>
          <a:p>
            <a:endParaRPr lang="en-US" dirty="0"/>
          </a:p>
          <a:p>
            <a:r>
              <a:rPr lang="en-US" dirty="0" smtClean="0"/>
              <a:t>The Blue USB connector needs to go to either a Computer, Laptop or a Raspberry Pi Running JMRI.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20281" y="994485"/>
            <a:ext cx="7249298" cy="54369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97146" y="3346118"/>
            <a:ext cx="126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94618" y="3715450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51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539"/>
            <a:ext cx="10515600" cy="5306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9050">
                  <a:solidFill>
                    <a:schemeClr val="accent5"/>
                  </a:solidFill>
                  <a:prstDash val="solid"/>
                </a:ln>
                <a:pattFill prst="smGrid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Do It Yourself DCC++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9557" y="625153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JMRI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4805" y="1268627"/>
            <a:ext cx="10128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a few paths you can take at this point.</a:t>
            </a:r>
          </a:p>
          <a:p>
            <a:endParaRPr lang="en-US" dirty="0"/>
          </a:p>
          <a:p>
            <a:r>
              <a:rPr lang="en-US" dirty="0" smtClean="0"/>
              <a:t>You can use an existing Laptop or computer to connect to the DCC++ or you can program a Raspberry Pi to do the job.  Here is what goes next.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 t="9913" b="15263"/>
          <a:stretch/>
        </p:blipFill>
        <p:spPr>
          <a:xfrm>
            <a:off x="5198075" y="2468956"/>
            <a:ext cx="6461499" cy="36658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4805" y="2575244"/>
            <a:ext cx="37602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the Laptop or desktop you will need either a router or software to turn then computer in to a wireless access point.  You will need to install JMRI and set it up to talk to the DCC++ over a USB cable.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517" y="4329570"/>
            <a:ext cx="2674811" cy="22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0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539"/>
            <a:ext cx="10515600" cy="5306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9050">
                  <a:solidFill>
                    <a:schemeClr val="accent5"/>
                  </a:solidFill>
                  <a:prstDash val="solid"/>
                </a:ln>
                <a:pattFill prst="smGrid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Do It Yourself DCC++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9557" y="625153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JMRI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4805" y="1268627"/>
            <a:ext cx="10128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a few paths you can take at this point.</a:t>
            </a:r>
          </a:p>
          <a:p>
            <a:endParaRPr lang="en-US" dirty="0"/>
          </a:p>
          <a:p>
            <a:r>
              <a:rPr lang="en-US" dirty="0" smtClean="0"/>
              <a:t>With the Raspberry Pi there will be some configuring task and software that you will need to do.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042" y="2191957"/>
            <a:ext cx="6108793" cy="45815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4805" y="2239346"/>
            <a:ext cx="37602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this task you will need an install image to setup the Raspberry Pi.  Not to worry a complete solution is available at the JMRI website.  You will need the image file and a software to configure the Micro SD card.</a:t>
            </a:r>
          </a:p>
          <a:p>
            <a:endParaRPr lang="en-US" dirty="0"/>
          </a:p>
          <a:p>
            <a:r>
              <a:rPr lang="en-US" dirty="0" smtClean="0"/>
              <a:t>Windows based PC should use Windows 32 Disk Imager and Mac OS users will need to use ApplePi-Baker V2.</a:t>
            </a:r>
          </a:p>
          <a:p>
            <a:endParaRPr lang="en-US" dirty="0"/>
          </a:p>
          <a:p>
            <a:r>
              <a:rPr lang="en-US" dirty="0" smtClean="0"/>
              <a:t>Both of these programs take the file and convert it to a bootable file that will program the Raspberry Pi!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66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539"/>
            <a:ext cx="10515600" cy="5306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9050">
                  <a:solidFill>
                    <a:schemeClr val="accent5"/>
                  </a:solidFill>
                  <a:prstDash val="solid"/>
                </a:ln>
                <a:pattFill prst="smGrid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Do It Yourself DCC++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3741" y="1013254"/>
            <a:ext cx="1823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Ready For Testing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38054" y="874754"/>
            <a:ext cx="26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Wi-Fi SSID: JMRI-LVRR</a:t>
            </a:r>
          </a:p>
          <a:p>
            <a:r>
              <a:rPr lang="en-US" dirty="0" smtClean="0"/>
              <a:t>Password: LVRR1925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46" y="1636415"/>
            <a:ext cx="6680886" cy="50106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375" y="1636415"/>
            <a:ext cx="2313518" cy="501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5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539"/>
            <a:ext cx="10515600" cy="5306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9050">
                  <a:solidFill>
                    <a:schemeClr val="accent5"/>
                  </a:solidFill>
                  <a:prstDash val="solid"/>
                </a:ln>
                <a:pattFill prst="smGrid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Do It Yourself DCC++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3741" y="1013254"/>
            <a:ext cx="1823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Ready For Testing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38054" y="874754"/>
            <a:ext cx="26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Wi-Fi SSID: JMRI-LVRR</a:t>
            </a:r>
          </a:p>
          <a:p>
            <a:r>
              <a:rPr lang="en-US" dirty="0" smtClean="0"/>
              <a:t>Password: LVRR1925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46" y="1636415"/>
            <a:ext cx="6680886" cy="5010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375" y="1636415"/>
            <a:ext cx="2313517" cy="501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539"/>
            <a:ext cx="10515600" cy="5306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9050">
                  <a:solidFill>
                    <a:schemeClr val="accent5"/>
                  </a:solidFill>
                  <a:prstDash val="solid"/>
                </a:ln>
                <a:pattFill prst="smGrid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Do It Yourself DCC++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6" y="1728786"/>
            <a:ext cx="11713008" cy="35018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38356" y="6334246"/>
            <a:ext cx="4614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from: http://trains4africa.co.za/?p=1451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29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539"/>
            <a:ext cx="10515600" cy="5306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9050">
                  <a:solidFill>
                    <a:schemeClr val="accent5"/>
                  </a:solidFill>
                  <a:prstDash val="solid"/>
                </a:ln>
                <a:pattFill prst="smGrid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Do It Yourself DCC++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774357"/>
            <a:ext cx="19624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What If?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363552" y="1562870"/>
            <a:ext cx="7025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 have a DCC system like an NCE system already you can use the Raspberry Pi to add Wi-Fi throttles to your layout.</a:t>
            </a:r>
          </a:p>
          <a:p>
            <a:endParaRPr lang="en-US" dirty="0"/>
          </a:p>
          <a:p>
            <a:r>
              <a:rPr lang="en-US" dirty="0" smtClean="0"/>
              <a:t>You will need a USB to Com Port male cable.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028" y="1325460"/>
            <a:ext cx="3854599" cy="15707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880645"/>
            <a:ext cx="10058400" cy="385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5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539"/>
            <a:ext cx="10515600" cy="5306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9050">
                  <a:solidFill>
                    <a:schemeClr val="accent5"/>
                  </a:solidFill>
                  <a:prstDash val="solid"/>
                </a:ln>
                <a:pattFill prst="smGrid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Do It Yourself DCC++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774357"/>
            <a:ext cx="4487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Additional Boosters?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363552" y="1562870"/>
            <a:ext cx="25082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Tam Valley Depot makes and  excellent Stand alone DCC booster system that will let you expand the scope of your railroad.</a:t>
            </a:r>
          </a:p>
          <a:p>
            <a:endParaRPr lang="en-US" dirty="0"/>
          </a:p>
          <a:p>
            <a:r>
              <a:rPr lang="en-US" dirty="0" smtClean="0"/>
              <a:t>Booster Cost: $54.95</a:t>
            </a:r>
          </a:p>
          <a:p>
            <a:r>
              <a:rPr lang="en-US" dirty="0" smtClean="0"/>
              <a:t>Power Supply: $16.95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036" y="1446693"/>
            <a:ext cx="7873263" cy="483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9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539"/>
            <a:ext cx="10515600" cy="5306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9050">
                  <a:solidFill>
                    <a:schemeClr val="accent5"/>
                  </a:solidFill>
                  <a:prstDash val="solid"/>
                </a:ln>
                <a:pattFill prst="smGrid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Do It Yourself DCC++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38764" y="3204519"/>
            <a:ext cx="2514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Questions?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9324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539"/>
            <a:ext cx="10515600" cy="5306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9050">
                  <a:solidFill>
                    <a:schemeClr val="accent5"/>
                  </a:solidFill>
                  <a:prstDash val="solid"/>
                </a:ln>
                <a:pattFill prst="smGrid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Do It Yourself DCC++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25800" y="3270422"/>
            <a:ext cx="4740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Go out and build one!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8936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539"/>
            <a:ext cx="10515600" cy="5306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9050">
                  <a:solidFill>
                    <a:schemeClr val="accent5"/>
                  </a:solidFill>
                  <a:prstDash val="solid"/>
                </a:ln>
                <a:pattFill prst="smGrid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Do It Yourself DCC++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5812" y="1111623"/>
            <a:ext cx="2534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Traditional DCC Suppliers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33" y="1111623"/>
            <a:ext cx="4864100" cy="2705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33" y="4238064"/>
            <a:ext cx="4864100" cy="22661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81247" y="6087035"/>
            <a:ext cx="270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 there are </a:t>
            </a:r>
            <a:r>
              <a:rPr lang="en-US" smtClean="0"/>
              <a:t>many others!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5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539"/>
            <a:ext cx="10515600" cy="5306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9050">
                  <a:solidFill>
                    <a:schemeClr val="accent5"/>
                  </a:solidFill>
                  <a:prstDash val="solid"/>
                </a:ln>
                <a:pattFill prst="smGrid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Do It Yourself DCC++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0217" y="625153"/>
            <a:ext cx="1886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Let’s go shopping!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1664043"/>
            <a:ext cx="289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Parts List: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40692" y="2207741"/>
            <a:ext cx="7430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Arduino Uno R3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37" y="2629934"/>
            <a:ext cx="7934325" cy="3924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95005" y="5272216"/>
            <a:ext cx="1239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Build Price:</a:t>
            </a:r>
          </a:p>
          <a:p>
            <a:r>
              <a:rPr lang="en-US" dirty="0" smtClean="0"/>
              <a:t>$11.86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92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539"/>
            <a:ext cx="10515600" cy="5306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9050">
                  <a:solidFill>
                    <a:schemeClr val="accent5"/>
                  </a:solidFill>
                  <a:prstDash val="solid"/>
                </a:ln>
                <a:pattFill prst="smGrid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Do It Yourself DCC++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0217" y="625153"/>
            <a:ext cx="1886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Let’s go shopping!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1664043"/>
            <a:ext cx="289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Parts List: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40692" y="2207741"/>
            <a:ext cx="7430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R3 Power Shield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952" y="2629934"/>
            <a:ext cx="6746095" cy="3924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95005" y="5272216"/>
            <a:ext cx="1239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Build Price:</a:t>
            </a:r>
          </a:p>
          <a:p>
            <a:r>
              <a:rPr lang="en-US" dirty="0" smtClean="0"/>
              <a:t>$20.82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0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539"/>
            <a:ext cx="10515600" cy="5306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9050">
                  <a:solidFill>
                    <a:schemeClr val="accent5"/>
                  </a:solidFill>
                  <a:prstDash val="solid"/>
                </a:ln>
                <a:pattFill prst="smGrid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Do It Yourself DCC++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0217" y="625153"/>
            <a:ext cx="1886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Let’s go shopping!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1664043"/>
            <a:ext cx="289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Parts List: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40692" y="2207741"/>
            <a:ext cx="7430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 SD Card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68" y="2629934"/>
            <a:ext cx="6302663" cy="3924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95005" y="5272216"/>
            <a:ext cx="1239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Build Price:</a:t>
            </a:r>
          </a:p>
          <a:p>
            <a:r>
              <a:rPr lang="en-US" dirty="0" smtClean="0"/>
              <a:t>$26.61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7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539"/>
            <a:ext cx="10515600" cy="5306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9050">
                  <a:solidFill>
                    <a:schemeClr val="accent5"/>
                  </a:solidFill>
                  <a:prstDash val="solid"/>
                </a:ln>
                <a:pattFill prst="smGrid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Do It Yourself DCC++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0217" y="625153"/>
            <a:ext cx="1886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Let’s go shopping!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1664043"/>
            <a:ext cx="289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Parts List: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40692" y="2207741"/>
            <a:ext cx="7430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Supply 14 Volt 5 Amps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09" y="2577074"/>
            <a:ext cx="8325009" cy="3988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95005" y="5272216"/>
            <a:ext cx="1239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Build Price:</a:t>
            </a:r>
          </a:p>
          <a:p>
            <a:r>
              <a:rPr lang="en-US" dirty="0" smtClean="0"/>
              <a:t>$40.95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39543" y="5710335"/>
            <a:ext cx="3694922" cy="854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3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539"/>
            <a:ext cx="10515600" cy="5306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9050">
                  <a:solidFill>
                    <a:schemeClr val="accent5"/>
                  </a:solidFill>
                  <a:prstDash val="solid"/>
                </a:ln>
                <a:pattFill prst="smGrid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Do It Yourself DCC++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0217" y="625153"/>
            <a:ext cx="1886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Let’s go shopping!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1664043"/>
            <a:ext cx="289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Parts List: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40692" y="2207741"/>
            <a:ext cx="7430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Jumper Wire for Arduino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09" y="2580441"/>
            <a:ext cx="8325009" cy="39815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95005" y="5272216"/>
            <a:ext cx="1239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Build Price:</a:t>
            </a:r>
          </a:p>
          <a:p>
            <a:r>
              <a:rPr lang="en-US" dirty="0" smtClean="0"/>
              <a:t>$48.94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82139" y="5063548"/>
            <a:ext cx="3694922" cy="854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5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1219</Words>
  <Application>Microsoft Office PowerPoint</Application>
  <PresentationFormat>Widescreen</PresentationFormat>
  <Paragraphs>211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Do It Yourself DCC++</vt:lpstr>
      <vt:lpstr>Do It Yourself DCC++</vt:lpstr>
      <vt:lpstr>Do It Yourself DCC++</vt:lpstr>
      <vt:lpstr>Do It Yourself DCC++</vt:lpstr>
      <vt:lpstr>Do It Yourself DCC++</vt:lpstr>
      <vt:lpstr>Do It Yourself DCC++</vt:lpstr>
      <vt:lpstr>Do It Yourself DCC++</vt:lpstr>
      <vt:lpstr>Do It Yourself DCC++</vt:lpstr>
      <vt:lpstr>Do It Yourself DCC++</vt:lpstr>
      <vt:lpstr>Do It Yourself DCC++</vt:lpstr>
      <vt:lpstr>Do It Yourself DCC++</vt:lpstr>
      <vt:lpstr>Do It Yourself DCC++</vt:lpstr>
      <vt:lpstr>Do It Yourself DCC++</vt:lpstr>
      <vt:lpstr>Do It Yourself DCC++</vt:lpstr>
      <vt:lpstr>Do It Yourself DCC++</vt:lpstr>
      <vt:lpstr>Do It Yourself DCC++</vt:lpstr>
      <vt:lpstr>Do It Yourself DCC++</vt:lpstr>
      <vt:lpstr>Do It Yourself DCC++</vt:lpstr>
      <vt:lpstr>Do It Yourself DCC++</vt:lpstr>
      <vt:lpstr>Do It Yourself DCC++</vt:lpstr>
      <vt:lpstr>Do It Yourself DCC++</vt:lpstr>
      <vt:lpstr>Do It Yourself DCC++</vt:lpstr>
      <vt:lpstr>Do It Yourself DCC++</vt:lpstr>
      <vt:lpstr>Do It Yourself DCC++</vt:lpstr>
      <vt:lpstr>Do It Yourself DCC++</vt:lpstr>
      <vt:lpstr>Do It Yourself DCC++</vt:lpstr>
      <vt:lpstr>Do It Yourself DCC++</vt:lpstr>
      <vt:lpstr>Do It Yourself DCC++</vt:lpstr>
      <vt:lpstr>Do It Yourself DCC++</vt:lpstr>
      <vt:lpstr>Do It Yourself DCC++</vt:lpstr>
      <vt:lpstr>Do It Yourself DCC++</vt:lpstr>
      <vt:lpstr>Do It Yourself DCC++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Ramos</dc:creator>
  <cp:lastModifiedBy>David Ramos</cp:lastModifiedBy>
  <cp:revision>35</cp:revision>
  <dcterms:created xsi:type="dcterms:W3CDTF">2019-05-21T13:08:06Z</dcterms:created>
  <dcterms:modified xsi:type="dcterms:W3CDTF">2019-05-30T03:57:36Z</dcterms:modified>
</cp:coreProperties>
</file>