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75" r:id="rId4"/>
    <p:sldId id="258" r:id="rId5"/>
    <p:sldId id="265" r:id="rId6"/>
    <p:sldId id="361" r:id="rId7"/>
    <p:sldId id="259" r:id="rId8"/>
    <p:sldId id="261" r:id="rId9"/>
    <p:sldId id="260" r:id="rId10"/>
    <p:sldId id="262" r:id="rId11"/>
    <p:sldId id="264" r:id="rId12"/>
    <p:sldId id="266" r:id="rId13"/>
    <p:sldId id="268" r:id="rId14"/>
    <p:sldId id="373" r:id="rId15"/>
    <p:sldId id="374" r:id="rId16"/>
    <p:sldId id="362" r:id="rId17"/>
    <p:sldId id="363" r:id="rId18"/>
    <p:sldId id="364" r:id="rId19"/>
    <p:sldId id="365" r:id="rId20"/>
    <p:sldId id="366" r:id="rId21"/>
    <p:sldId id="367" r:id="rId22"/>
    <p:sldId id="263" r:id="rId23"/>
    <p:sldId id="272" r:id="rId24"/>
    <p:sldId id="270" r:id="rId25"/>
    <p:sldId id="267" r:id="rId26"/>
    <p:sldId id="269" r:id="rId27"/>
    <p:sldId id="274" r:id="rId28"/>
    <p:sldId id="376" r:id="rId29"/>
    <p:sldId id="271" r:id="rId30"/>
    <p:sldId id="273" r:id="rId31"/>
    <p:sldId id="282" r:id="rId32"/>
    <p:sldId id="277" r:id="rId33"/>
    <p:sldId id="278" r:id="rId34"/>
    <p:sldId id="276" r:id="rId35"/>
    <p:sldId id="280" r:id="rId36"/>
    <p:sldId id="284" r:id="rId37"/>
    <p:sldId id="368" r:id="rId38"/>
    <p:sldId id="281" r:id="rId39"/>
    <p:sldId id="279" r:id="rId40"/>
    <p:sldId id="285" r:id="rId41"/>
    <p:sldId id="283" r:id="rId42"/>
    <p:sldId id="287" r:id="rId43"/>
    <p:sldId id="288" r:id="rId44"/>
    <p:sldId id="289" r:id="rId45"/>
    <p:sldId id="290" r:id="rId46"/>
    <p:sldId id="293" r:id="rId47"/>
    <p:sldId id="302" r:id="rId48"/>
    <p:sldId id="292" r:id="rId49"/>
    <p:sldId id="294" r:id="rId50"/>
    <p:sldId id="297" r:id="rId51"/>
    <p:sldId id="300" r:id="rId52"/>
    <p:sldId id="377" r:id="rId53"/>
    <p:sldId id="304" r:id="rId54"/>
    <p:sldId id="295" r:id="rId55"/>
    <p:sldId id="291" r:id="rId56"/>
    <p:sldId id="296" r:id="rId57"/>
    <p:sldId id="298" r:id="rId58"/>
    <p:sldId id="370" r:id="rId59"/>
    <p:sldId id="299" r:id="rId60"/>
    <p:sldId id="305" r:id="rId61"/>
    <p:sldId id="303" r:id="rId62"/>
    <p:sldId id="301" r:id="rId63"/>
    <p:sldId id="314" r:id="rId64"/>
    <p:sldId id="371" r:id="rId65"/>
    <p:sldId id="306" r:id="rId66"/>
    <p:sldId id="307" r:id="rId67"/>
    <p:sldId id="308" r:id="rId68"/>
    <p:sldId id="315" r:id="rId69"/>
    <p:sldId id="369" r:id="rId70"/>
    <p:sldId id="312" r:id="rId71"/>
    <p:sldId id="316" r:id="rId72"/>
    <p:sldId id="317" r:id="rId73"/>
    <p:sldId id="318" r:id="rId74"/>
    <p:sldId id="319" r:id="rId75"/>
    <p:sldId id="322" r:id="rId76"/>
    <p:sldId id="321" r:id="rId77"/>
    <p:sldId id="320" r:id="rId78"/>
    <p:sldId id="323" r:id="rId79"/>
    <p:sldId id="357" r:id="rId80"/>
    <p:sldId id="358" r:id="rId81"/>
    <p:sldId id="309" r:id="rId82"/>
    <p:sldId id="324" r:id="rId83"/>
    <p:sldId id="311" r:id="rId84"/>
    <p:sldId id="313" r:id="rId85"/>
    <p:sldId id="338" r:id="rId86"/>
    <p:sldId id="325" r:id="rId87"/>
    <p:sldId id="329" r:id="rId88"/>
    <p:sldId id="330" r:id="rId89"/>
    <p:sldId id="328" r:id="rId90"/>
    <p:sldId id="326" r:id="rId91"/>
    <p:sldId id="327" r:id="rId92"/>
    <p:sldId id="335" r:id="rId93"/>
    <p:sldId id="339" r:id="rId94"/>
    <p:sldId id="381" r:id="rId95"/>
    <p:sldId id="383" r:id="rId96"/>
    <p:sldId id="382" r:id="rId97"/>
    <p:sldId id="331" r:id="rId98"/>
    <p:sldId id="349" r:id="rId99"/>
    <p:sldId id="332" r:id="rId100"/>
    <p:sldId id="359" r:id="rId101"/>
    <p:sldId id="378" r:id="rId102"/>
    <p:sldId id="379" r:id="rId103"/>
    <p:sldId id="334" r:id="rId104"/>
    <p:sldId id="333" r:id="rId105"/>
    <p:sldId id="350" r:id="rId106"/>
    <p:sldId id="351" r:id="rId107"/>
    <p:sldId id="380" r:id="rId108"/>
    <p:sldId id="352" r:id="rId109"/>
    <p:sldId id="384" r:id="rId110"/>
    <p:sldId id="353" r:id="rId111"/>
    <p:sldId id="354" r:id="rId112"/>
    <p:sldId id="355" r:id="rId113"/>
    <p:sldId id="356" r:id="rId114"/>
    <p:sldId id="360" r:id="rId1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3" autoAdjust="0"/>
    <p:restoredTop sz="94660"/>
  </p:normalViewPr>
  <p:slideViewPr>
    <p:cSldViewPr>
      <p:cViewPr varScale="1">
        <p:scale>
          <a:sx n="110" d="100"/>
          <a:sy n="110" d="100"/>
        </p:scale>
        <p:origin x="180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4FBBB7-E092-4158-9D36-29E90EA0C9D0}"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FBBB7-E092-4158-9D36-29E90EA0C9D0}"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FBBB7-E092-4158-9D36-29E90EA0C9D0}"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FBBB7-E092-4158-9D36-29E90EA0C9D0}"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4FBBB7-E092-4158-9D36-29E90EA0C9D0}"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4FBBB7-E092-4158-9D36-29E90EA0C9D0}"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4FBBB7-E092-4158-9D36-29E90EA0C9D0}" type="datetimeFigureOut">
              <a:rPr lang="en-US" smtClean="0"/>
              <a:pPr/>
              <a:t>5/9/2014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4FBBB7-E092-4158-9D36-29E90EA0C9D0}" type="datetimeFigureOut">
              <a:rPr lang="en-US" smtClean="0"/>
              <a:pPr/>
              <a:t>5/9/2014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FBBB7-E092-4158-9D36-29E90EA0C9D0}" type="datetimeFigureOut">
              <a:rPr lang="en-US" smtClean="0"/>
              <a:pPr/>
              <a:t>5/9/2014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FBBB7-E092-4158-9D36-29E90EA0C9D0}"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FBBB7-E092-4158-9D36-29E90EA0C9D0}"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14A2-BC26-424E-90C8-93CAC17C40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schemeClr val="bg2">
                <a:shade val="45000"/>
                <a:satMod val="135000"/>
              </a:schemeClr>
              <a:prstClr val="white"/>
            </a:duotone>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FBBB7-E092-4158-9D36-29E90EA0C9D0}" type="datetimeFigureOut">
              <a:rPr lang="en-US" smtClean="0"/>
              <a:pPr/>
              <a:t>5/9/2014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914A2-BC26-424E-90C8-93CAC17C40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g"/></Relationships>
</file>

<file path=ppt/slides/_rels/slide10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0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g"/><Relationship Id="rId4" Type="http://schemas.openxmlformats.org/officeDocument/2006/relationships/image" Target="../media/image13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9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2.wmf"/><Relationship Id="rId4" Type="http://schemas.openxmlformats.org/officeDocument/2006/relationships/oleObject" Target="../embeddings/oleObject1.bin"/></Relationships>
</file>

<file path=ppt/slides/_rels/slide9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8382000" cy="3416320"/>
          </a:xfrm>
          <a:prstGeom prst="rect">
            <a:avLst/>
          </a:prstGeom>
          <a:noFill/>
        </p:spPr>
        <p:txBody>
          <a:bodyPr wrap="square" lIns="91440" tIns="45720" rIns="91440" bIns="4572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Researching, modeling </a:t>
            </a:r>
            <a:endPar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and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operating the </a:t>
            </a:r>
            <a:endPar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York Central </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Railroad's </a:t>
            </a:r>
          </a:p>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High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Line In HO Scale</a:t>
            </a:r>
          </a:p>
        </p:txBody>
      </p:sp>
      <p:pic>
        <p:nvPicPr>
          <p:cNvPr id="6" name="Picture 5" descr="NYC_Logo.gif"/>
          <p:cNvPicPr>
            <a:picLocks noChangeAspect="1"/>
          </p:cNvPicPr>
          <p:nvPr/>
        </p:nvPicPr>
        <p:blipFill>
          <a:blip r:embed="rId2" cstate="print"/>
          <a:stretch>
            <a:fillRect/>
          </a:stretch>
        </p:blipFill>
        <p:spPr>
          <a:xfrm>
            <a:off x="6248400" y="4191000"/>
            <a:ext cx="2667000" cy="1696212"/>
          </a:xfrm>
          <a:prstGeom prst="rect">
            <a:avLst/>
          </a:prstGeom>
        </p:spPr>
      </p:pic>
      <p:sp>
        <p:nvSpPr>
          <p:cNvPr id="12" name="TextBox 11"/>
          <p:cNvSpPr txBox="1"/>
          <p:nvPr/>
        </p:nvSpPr>
        <p:spPr>
          <a:xfrm>
            <a:off x="152400" y="6096000"/>
            <a:ext cx="3124200" cy="646331"/>
          </a:xfrm>
          <a:prstGeom prst="rect">
            <a:avLst/>
          </a:prstGeom>
          <a:noFill/>
        </p:spPr>
        <p:txBody>
          <a:bodyPr wrap="square" rtlCol="0">
            <a:spAutoFit/>
          </a:bodyPr>
          <a:lstStyle/>
          <a:p>
            <a:r>
              <a:rPr lang="en-US" dirty="0" smtClean="0"/>
              <a:t>Presented By: David Ramos</a:t>
            </a:r>
          </a:p>
          <a:p>
            <a:r>
              <a:rPr lang="en-US" dirty="0" smtClean="0"/>
              <a:t>May 17, 2014</a:t>
            </a:r>
            <a:endParaRPr lang="en-US" dirty="0"/>
          </a:p>
        </p:txBody>
      </p:sp>
      <p:sp>
        <p:nvSpPr>
          <p:cNvPr id="7" name="TextBox 6"/>
          <p:cNvSpPr txBox="1"/>
          <p:nvPr/>
        </p:nvSpPr>
        <p:spPr>
          <a:xfrm>
            <a:off x="5534999" y="5934670"/>
            <a:ext cx="3609001" cy="923330"/>
          </a:xfrm>
          <a:prstGeom prst="rect">
            <a:avLst/>
          </a:prstGeom>
          <a:noFill/>
        </p:spPr>
        <p:txBody>
          <a:bodyPr wrap="none" rtlCol="0">
            <a:spAutoFit/>
          </a:bodyPr>
          <a:lstStyle/>
          <a:p>
            <a:r>
              <a:rPr lang="en-US" dirty="0" smtClean="0"/>
              <a:t>Photo’s From </a:t>
            </a:r>
          </a:p>
          <a:p>
            <a:r>
              <a:rPr lang="en-US" dirty="0" smtClean="0"/>
              <a:t>Friend of the High Line</a:t>
            </a:r>
          </a:p>
          <a:p>
            <a:r>
              <a:rPr lang="en-US" dirty="0" smtClean="0"/>
              <a:t>Mike MacDonald’s Photo Bucket Site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3" name="Picture 2" descr="SJP22.jpg"/>
          <p:cNvPicPr>
            <a:picLocks noChangeAspect="1"/>
          </p:cNvPicPr>
          <p:nvPr/>
        </p:nvPicPr>
        <p:blipFill>
          <a:blip r:embed="rId2" cstate="print"/>
          <a:stretch>
            <a:fillRect/>
          </a:stretch>
        </p:blipFill>
        <p:spPr>
          <a:xfrm>
            <a:off x="479421" y="1339729"/>
            <a:ext cx="8283579" cy="5442071"/>
          </a:xfrm>
          <a:prstGeom prst="rect">
            <a:avLst/>
          </a:prstGeom>
        </p:spPr>
      </p:pic>
      <p:sp>
        <p:nvSpPr>
          <p:cNvPr id="5" name="TextBox 4"/>
          <p:cNvSpPr txBox="1"/>
          <p:nvPr/>
        </p:nvSpPr>
        <p:spPr>
          <a:xfrm>
            <a:off x="685800" y="990600"/>
            <a:ext cx="5150256" cy="461665"/>
          </a:xfrm>
          <a:prstGeom prst="rect">
            <a:avLst/>
          </a:prstGeom>
          <a:noFill/>
        </p:spPr>
        <p:txBody>
          <a:bodyPr wrap="none" rtlCol="0">
            <a:spAutoFit/>
          </a:bodyPr>
          <a:lstStyle/>
          <a:p>
            <a:r>
              <a:rPr lang="en-US" sz="2400" b="1" dirty="0" smtClean="0"/>
              <a:t>Original St John's Park Freight Terminal</a:t>
            </a:r>
            <a:endParaRPr lang="en-US" sz="2400" b="1"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5" name="Picture 4" descr="IMG00288-20100820-0839.jpg"/>
          <p:cNvPicPr>
            <a:picLocks noChangeAspect="1"/>
          </p:cNvPicPr>
          <p:nvPr/>
        </p:nvPicPr>
        <p:blipFill>
          <a:blip r:embed="rId2" cstate="print"/>
          <a:stretch>
            <a:fillRect/>
          </a:stretch>
        </p:blipFill>
        <p:spPr>
          <a:xfrm>
            <a:off x="838200" y="1295400"/>
            <a:ext cx="7315200" cy="5486400"/>
          </a:xfrm>
          <a:prstGeom prst="rect">
            <a:avLst/>
          </a:prstGeom>
        </p:spPr>
      </p:pic>
      <p:sp>
        <p:nvSpPr>
          <p:cNvPr id="7" name="TextBox 6"/>
          <p:cNvSpPr txBox="1"/>
          <p:nvPr/>
        </p:nvSpPr>
        <p:spPr>
          <a:xfrm>
            <a:off x="5181600" y="2895600"/>
            <a:ext cx="2461571" cy="369332"/>
          </a:xfrm>
          <a:prstGeom prst="rect">
            <a:avLst/>
          </a:prstGeom>
          <a:noFill/>
        </p:spPr>
        <p:txBody>
          <a:bodyPr wrap="none" rtlCol="0">
            <a:spAutoFit/>
          </a:bodyPr>
          <a:lstStyle/>
          <a:p>
            <a:r>
              <a:rPr lang="en-US" dirty="0" smtClean="0"/>
              <a:t>New High Line Structure</a:t>
            </a:r>
            <a:endParaRPr lang="en-US" dirty="0"/>
          </a:p>
        </p:txBody>
      </p:sp>
      <p:cxnSp>
        <p:nvCxnSpPr>
          <p:cNvPr id="9" name="Straight Arrow Connector 8"/>
          <p:cNvCxnSpPr>
            <a:stCxn id="7" idx="1"/>
          </p:cNvCxnSpPr>
          <p:nvPr/>
        </p:nvCxnSpPr>
        <p:spPr>
          <a:xfrm rot="10800000" flipV="1">
            <a:off x="3352800" y="3080266"/>
            <a:ext cx="1828800" cy="4249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7" idx="1"/>
          </p:cNvCxnSpPr>
          <p:nvPr/>
        </p:nvCxnSpPr>
        <p:spPr>
          <a:xfrm rot="10800000" flipH="1" flipV="1">
            <a:off x="5181600" y="3080266"/>
            <a:ext cx="304800" cy="5011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3874621" y="6260068"/>
            <a:ext cx="2602379" cy="369332"/>
          </a:xfrm>
          <a:prstGeom prst="rect">
            <a:avLst/>
          </a:prstGeom>
          <a:noFill/>
        </p:spPr>
        <p:txBody>
          <a:bodyPr wrap="none" rtlCol="0">
            <a:spAutoFit/>
          </a:bodyPr>
          <a:lstStyle/>
          <a:p>
            <a:r>
              <a:rPr lang="en-US" dirty="0" smtClean="0">
                <a:solidFill>
                  <a:schemeClr val="bg1"/>
                </a:solidFill>
              </a:rPr>
              <a:t>Erie’s 28</a:t>
            </a:r>
            <a:r>
              <a:rPr lang="en-US" baseline="30000" dirty="0" smtClean="0">
                <a:solidFill>
                  <a:schemeClr val="bg1"/>
                </a:solidFill>
              </a:rPr>
              <a:t>th</a:t>
            </a:r>
            <a:r>
              <a:rPr lang="en-US" dirty="0" smtClean="0">
                <a:solidFill>
                  <a:schemeClr val="bg1"/>
                </a:solidFill>
              </a:rPr>
              <a:t> Street Car Float</a:t>
            </a:r>
            <a:endParaRPr lang="en-US" dirty="0">
              <a:solidFill>
                <a:schemeClr val="bg1"/>
              </a:solidFill>
            </a:endParaRPr>
          </a:p>
        </p:txBody>
      </p:sp>
      <p:sp>
        <p:nvSpPr>
          <p:cNvPr id="15" name="TextBox 14"/>
          <p:cNvSpPr txBox="1"/>
          <p:nvPr/>
        </p:nvSpPr>
        <p:spPr>
          <a:xfrm>
            <a:off x="1295400" y="5105400"/>
            <a:ext cx="1628394" cy="369332"/>
          </a:xfrm>
          <a:prstGeom prst="rect">
            <a:avLst/>
          </a:prstGeom>
          <a:noFill/>
        </p:spPr>
        <p:txBody>
          <a:bodyPr wrap="none" rtlCol="0">
            <a:spAutoFit/>
          </a:bodyPr>
          <a:lstStyle/>
          <a:p>
            <a:r>
              <a:rPr lang="en-US" dirty="0" smtClean="0">
                <a:solidFill>
                  <a:schemeClr val="bg1"/>
                </a:solidFill>
              </a:rPr>
              <a:t>33</a:t>
            </a:r>
            <a:r>
              <a:rPr lang="en-US" baseline="30000" dirty="0" smtClean="0">
                <a:solidFill>
                  <a:schemeClr val="bg1"/>
                </a:solidFill>
              </a:rPr>
              <a:t>rd</a:t>
            </a:r>
            <a:r>
              <a:rPr lang="en-US" dirty="0" smtClean="0">
                <a:solidFill>
                  <a:schemeClr val="bg1"/>
                </a:solidFill>
              </a:rPr>
              <a:t> Street Yard</a:t>
            </a:r>
            <a:endParaRPr lang="en-US" dirty="0">
              <a:solidFill>
                <a:schemeClr val="bg1"/>
              </a:solidFill>
            </a:endParaRPr>
          </a:p>
        </p:txBody>
      </p:sp>
      <p:cxnSp>
        <p:nvCxnSpPr>
          <p:cNvPr id="17" name="Straight Arrow Connector 16"/>
          <p:cNvCxnSpPr>
            <a:stCxn id="15" idx="0"/>
          </p:cNvCxnSpPr>
          <p:nvPr/>
        </p:nvCxnSpPr>
        <p:spPr>
          <a:xfrm rot="5400000" flipH="1" flipV="1">
            <a:off x="1969198" y="4255199"/>
            <a:ext cx="990600" cy="709803"/>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15" idx="0"/>
          </p:cNvCxnSpPr>
          <p:nvPr/>
        </p:nvCxnSpPr>
        <p:spPr>
          <a:xfrm rot="5400000" flipH="1" flipV="1">
            <a:off x="3569400" y="2731199"/>
            <a:ext cx="914398" cy="3834005"/>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pic>
        <p:nvPicPr>
          <p:cNvPr id="12" name="Picture 11" descr="IMG_9998.JPG"/>
          <p:cNvPicPr>
            <a:picLocks noChangeAspect="1"/>
          </p:cNvPicPr>
          <p:nvPr/>
        </p:nvPicPr>
        <p:blipFill>
          <a:blip r:embed="rId3" cstate="print"/>
          <a:stretch>
            <a:fillRect/>
          </a:stretch>
        </p:blipFill>
        <p:spPr>
          <a:xfrm>
            <a:off x="762000" y="1295400"/>
            <a:ext cx="7391400" cy="5543550"/>
          </a:xfrm>
          <a:prstGeom prst="rect">
            <a:avLst/>
          </a:prstGeom>
        </p:spPr>
      </p:pic>
      <p:sp>
        <p:nvSpPr>
          <p:cNvPr id="13" name="TextBox 12"/>
          <p:cNvSpPr txBox="1"/>
          <p:nvPr/>
        </p:nvSpPr>
        <p:spPr>
          <a:xfrm>
            <a:off x="838200" y="6248400"/>
            <a:ext cx="2507353" cy="369332"/>
          </a:xfrm>
          <a:prstGeom prst="rect">
            <a:avLst/>
          </a:prstGeom>
          <a:noFill/>
        </p:spPr>
        <p:txBody>
          <a:bodyPr wrap="none" rtlCol="0">
            <a:spAutoFit/>
          </a:bodyPr>
          <a:lstStyle/>
          <a:p>
            <a:r>
              <a:rPr lang="en-US" dirty="0" smtClean="0">
                <a:solidFill>
                  <a:schemeClr val="bg1">
                    <a:lumMod val="95000"/>
                  </a:schemeClr>
                </a:solidFill>
              </a:rPr>
              <a:t>As of November 17,2010</a:t>
            </a:r>
            <a:endParaRPr lang="en-US" dirty="0">
              <a:solidFill>
                <a:schemeClr val="bg1">
                  <a:lumMod val="9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295400"/>
            <a:ext cx="7391400" cy="5543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134146" name="Picture 2" descr="High Line Track"/>
          <p:cNvPicPr>
            <a:picLocks noChangeAspect="1" noChangeArrowheads="1"/>
          </p:cNvPicPr>
          <p:nvPr/>
        </p:nvPicPr>
        <p:blipFill>
          <a:blip r:embed="rId2" cstate="print"/>
          <a:srcRect/>
          <a:stretch>
            <a:fillRect/>
          </a:stretch>
        </p:blipFill>
        <p:spPr bwMode="auto">
          <a:xfrm>
            <a:off x="914400" y="1352550"/>
            <a:ext cx="7239000" cy="542925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135170" name="Picture 2" descr="Feeders on the High Line"/>
          <p:cNvPicPr>
            <a:picLocks noChangeAspect="1" noChangeArrowheads="1"/>
          </p:cNvPicPr>
          <p:nvPr/>
        </p:nvPicPr>
        <p:blipFill>
          <a:blip r:embed="rId2" cstate="print"/>
          <a:srcRect/>
          <a:stretch>
            <a:fillRect/>
          </a:stretch>
        </p:blipFill>
        <p:spPr bwMode="auto">
          <a:xfrm>
            <a:off x="990600" y="1333500"/>
            <a:ext cx="7162800" cy="5372100"/>
          </a:xfrm>
          <a:prstGeom prst="rect">
            <a:avLst/>
          </a:prstGeom>
          <a:noFill/>
        </p:spPr>
      </p:pic>
      <p:sp>
        <p:nvSpPr>
          <p:cNvPr id="7" name="TextBox 6"/>
          <p:cNvSpPr txBox="1"/>
          <p:nvPr/>
        </p:nvSpPr>
        <p:spPr>
          <a:xfrm>
            <a:off x="1066800" y="3124200"/>
            <a:ext cx="1828800" cy="923330"/>
          </a:xfrm>
          <a:prstGeom prst="rect">
            <a:avLst/>
          </a:prstGeom>
          <a:noFill/>
        </p:spPr>
        <p:txBody>
          <a:bodyPr wrap="square" rtlCol="0">
            <a:spAutoFit/>
          </a:bodyPr>
          <a:lstStyle/>
          <a:p>
            <a:pPr algn="ctr"/>
            <a:r>
              <a:rPr lang="en-US" dirty="0" smtClean="0">
                <a:solidFill>
                  <a:schemeClr val="bg1"/>
                </a:solidFill>
              </a:rPr>
              <a:t>Jay Held creating the channel to run the sub-buss.</a:t>
            </a:r>
            <a:endParaRPr lang="en-US" dirty="0">
              <a:solidFill>
                <a:schemeClr val="bg1"/>
              </a:solidFill>
            </a:endParaRPr>
          </a:p>
        </p:txBody>
      </p:sp>
      <p:sp>
        <p:nvSpPr>
          <p:cNvPr id="8" name="TextBox 7"/>
          <p:cNvSpPr txBox="1"/>
          <p:nvPr/>
        </p:nvSpPr>
        <p:spPr>
          <a:xfrm>
            <a:off x="6622122" y="4648200"/>
            <a:ext cx="1455078" cy="369332"/>
          </a:xfrm>
          <a:prstGeom prst="rect">
            <a:avLst/>
          </a:prstGeom>
          <a:noFill/>
        </p:spPr>
        <p:txBody>
          <a:bodyPr wrap="none" rtlCol="0">
            <a:spAutoFit/>
          </a:bodyPr>
          <a:lstStyle/>
          <a:p>
            <a:r>
              <a:rPr lang="en-US" dirty="0" smtClean="0">
                <a:solidFill>
                  <a:schemeClr val="bg1"/>
                </a:solidFill>
              </a:rPr>
              <a:t>Track Feeders</a:t>
            </a:r>
            <a:endParaRPr lang="en-US" dirty="0">
              <a:solidFill>
                <a:schemeClr val="bg1"/>
              </a:solidFill>
            </a:endParaRPr>
          </a:p>
        </p:txBody>
      </p:sp>
      <p:cxnSp>
        <p:nvCxnSpPr>
          <p:cNvPr id="10" name="Straight Arrow Connector 9"/>
          <p:cNvCxnSpPr>
            <a:stCxn id="8" idx="1"/>
          </p:cNvCxnSpPr>
          <p:nvPr/>
        </p:nvCxnSpPr>
        <p:spPr>
          <a:xfrm rot="10800000" flipV="1">
            <a:off x="4495800" y="4832866"/>
            <a:ext cx="2126322" cy="19633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8" idx="1"/>
          </p:cNvCxnSpPr>
          <p:nvPr/>
        </p:nvCxnSpPr>
        <p:spPr>
          <a:xfrm rot="10800000" flipV="1">
            <a:off x="4343400" y="4832866"/>
            <a:ext cx="2278722" cy="50113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6" name="Picture 5" descr="IMG00286-20100820-0838.jpg"/>
          <p:cNvPicPr>
            <a:picLocks noChangeAspect="1"/>
          </p:cNvPicPr>
          <p:nvPr/>
        </p:nvPicPr>
        <p:blipFill>
          <a:blip r:embed="rId2" cstate="print"/>
          <a:stretch>
            <a:fillRect/>
          </a:stretch>
        </p:blipFill>
        <p:spPr>
          <a:xfrm>
            <a:off x="1066800" y="1295400"/>
            <a:ext cx="7264400" cy="5448300"/>
          </a:xfrm>
          <a:prstGeom prst="rect">
            <a:avLst/>
          </a:prstGeom>
        </p:spPr>
      </p:pic>
      <p:sp>
        <p:nvSpPr>
          <p:cNvPr id="7" name="TextBox 6"/>
          <p:cNvSpPr txBox="1"/>
          <p:nvPr/>
        </p:nvSpPr>
        <p:spPr>
          <a:xfrm>
            <a:off x="2743200" y="4267200"/>
            <a:ext cx="1752599" cy="646331"/>
          </a:xfrm>
          <a:prstGeom prst="rect">
            <a:avLst/>
          </a:prstGeom>
          <a:noFill/>
        </p:spPr>
        <p:txBody>
          <a:bodyPr wrap="square" rtlCol="0">
            <a:spAutoFit/>
          </a:bodyPr>
          <a:lstStyle/>
          <a:p>
            <a:pPr algn="ctr"/>
            <a:r>
              <a:rPr lang="en-US" dirty="0" smtClean="0"/>
              <a:t>To the Morgan Post Office</a:t>
            </a:r>
            <a:endParaRPr lang="en-US" dirty="0"/>
          </a:p>
        </p:txBody>
      </p:sp>
      <p:sp>
        <p:nvSpPr>
          <p:cNvPr id="10" name="TextBox 9"/>
          <p:cNvSpPr txBox="1"/>
          <p:nvPr/>
        </p:nvSpPr>
        <p:spPr>
          <a:xfrm>
            <a:off x="3200400" y="5638800"/>
            <a:ext cx="1134349" cy="369332"/>
          </a:xfrm>
          <a:prstGeom prst="rect">
            <a:avLst/>
          </a:prstGeom>
          <a:noFill/>
        </p:spPr>
        <p:txBody>
          <a:bodyPr wrap="none" rtlCol="0">
            <a:spAutoFit/>
          </a:bodyPr>
          <a:lstStyle/>
          <a:p>
            <a:r>
              <a:rPr lang="en-US" dirty="0" smtClean="0"/>
              <a:t>To Staging</a:t>
            </a:r>
            <a:endParaRPr lang="en-US" dirty="0"/>
          </a:p>
        </p:txBody>
      </p:sp>
      <p:sp>
        <p:nvSpPr>
          <p:cNvPr id="14" name="TextBox 13"/>
          <p:cNvSpPr txBox="1"/>
          <p:nvPr/>
        </p:nvSpPr>
        <p:spPr>
          <a:xfrm>
            <a:off x="3124200" y="3505200"/>
            <a:ext cx="1447800" cy="646331"/>
          </a:xfrm>
          <a:prstGeom prst="rect">
            <a:avLst/>
          </a:prstGeom>
          <a:noFill/>
        </p:spPr>
        <p:txBody>
          <a:bodyPr wrap="square" rtlCol="0">
            <a:spAutoFit/>
          </a:bodyPr>
          <a:lstStyle/>
          <a:p>
            <a:pPr algn="ctr"/>
            <a:r>
              <a:rPr lang="en-US" dirty="0" smtClean="0"/>
              <a:t>To  St. John’s Park</a:t>
            </a:r>
            <a:endParaRPr lang="en-US" dirty="0"/>
          </a:p>
        </p:txBody>
      </p:sp>
      <p:cxnSp>
        <p:nvCxnSpPr>
          <p:cNvPr id="16" name="Straight Arrow Connector 15"/>
          <p:cNvCxnSpPr>
            <a:stCxn id="14" idx="0"/>
          </p:cNvCxnSpPr>
          <p:nvPr/>
        </p:nvCxnSpPr>
        <p:spPr>
          <a:xfrm rot="5400000" flipH="1" flipV="1">
            <a:off x="4438650" y="2762250"/>
            <a:ext cx="152400" cy="13335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6324600" y="4267200"/>
            <a:ext cx="1628394" cy="369332"/>
          </a:xfrm>
          <a:prstGeom prst="rect">
            <a:avLst/>
          </a:prstGeom>
          <a:noFill/>
        </p:spPr>
        <p:txBody>
          <a:bodyPr wrap="none" rtlCol="0">
            <a:spAutoFit/>
          </a:bodyPr>
          <a:lstStyle/>
          <a:p>
            <a:r>
              <a:rPr lang="en-US" dirty="0" smtClean="0">
                <a:solidFill>
                  <a:schemeClr val="bg1"/>
                </a:solidFill>
              </a:rPr>
              <a:t>33</a:t>
            </a:r>
            <a:r>
              <a:rPr lang="en-US" baseline="30000" dirty="0" smtClean="0">
                <a:solidFill>
                  <a:schemeClr val="bg1"/>
                </a:solidFill>
              </a:rPr>
              <a:t>rd</a:t>
            </a:r>
            <a:r>
              <a:rPr lang="en-US" dirty="0" smtClean="0">
                <a:solidFill>
                  <a:schemeClr val="bg1"/>
                </a:solidFill>
              </a:rPr>
              <a:t> Street Yard</a:t>
            </a:r>
            <a:endParaRPr lang="en-US" dirty="0">
              <a:solidFill>
                <a:schemeClr val="bg1"/>
              </a:solidFill>
            </a:endParaRPr>
          </a:p>
        </p:txBody>
      </p:sp>
      <p:sp>
        <p:nvSpPr>
          <p:cNvPr id="13" name="TextBox 12"/>
          <p:cNvSpPr txBox="1"/>
          <p:nvPr/>
        </p:nvSpPr>
        <p:spPr>
          <a:xfrm>
            <a:off x="1752600" y="6324600"/>
            <a:ext cx="1053494" cy="369332"/>
          </a:xfrm>
          <a:prstGeom prst="rect">
            <a:avLst/>
          </a:prstGeom>
          <a:noFill/>
        </p:spPr>
        <p:txBody>
          <a:bodyPr wrap="none" rtlCol="0">
            <a:spAutoFit/>
          </a:bodyPr>
          <a:lstStyle/>
          <a:p>
            <a:r>
              <a:rPr lang="en-US" dirty="0" smtClean="0"/>
              <a:t>High Line</a:t>
            </a:r>
            <a:endParaRPr lang="en-US" dirty="0"/>
          </a:p>
        </p:txBody>
      </p:sp>
      <p:sp>
        <p:nvSpPr>
          <p:cNvPr id="15" name="Freeform 14"/>
          <p:cNvSpPr/>
          <p:nvPr/>
        </p:nvSpPr>
        <p:spPr>
          <a:xfrm>
            <a:off x="4654193" y="4489806"/>
            <a:ext cx="3667874" cy="2139593"/>
          </a:xfrm>
          <a:custGeom>
            <a:avLst/>
            <a:gdLst>
              <a:gd name="connsiteX0" fmla="*/ 0 w 3667874"/>
              <a:gd name="connsiteY0" fmla="*/ 0 h 1982912"/>
              <a:gd name="connsiteX1" fmla="*/ 3667874 w 3667874"/>
              <a:gd name="connsiteY1" fmla="*/ 1212350 h 1982912"/>
              <a:gd name="connsiteX2" fmla="*/ 3667874 w 3667874"/>
              <a:gd name="connsiteY2" fmla="*/ 1982912 h 1982912"/>
              <a:gd name="connsiteX3" fmla="*/ 318499 w 3667874"/>
              <a:gd name="connsiteY3" fmla="*/ 873303 h 1982912"/>
              <a:gd name="connsiteX4" fmla="*/ 0 w 3667874"/>
              <a:gd name="connsiteY4" fmla="*/ 0 h 198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874" h="1982912">
                <a:moveTo>
                  <a:pt x="0" y="0"/>
                </a:moveTo>
                <a:lnTo>
                  <a:pt x="3667874" y="1212350"/>
                </a:lnTo>
                <a:lnTo>
                  <a:pt x="3667874" y="1982912"/>
                </a:lnTo>
                <a:lnTo>
                  <a:pt x="318499" y="873303"/>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4495800" y="4572000"/>
            <a:ext cx="3429000" cy="1371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Freeform 17"/>
          <p:cNvSpPr/>
          <p:nvPr/>
        </p:nvSpPr>
        <p:spPr>
          <a:xfrm>
            <a:off x="5029201" y="5486400"/>
            <a:ext cx="2563402" cy="1263721"/>
          </a:xfrm>
          <a:custGeom>
            <a:avLst/>
            <a:gdLst>
              <a:gd name="connsiteX0" fmla="*/ 0 w 2547991"/>
              <a:gd name="connsiteY0" fmla="*/ 0 h 1160979"/>
              <a:gd name="connsiteX1" fmla="*/ 2547991 w 2547991"/>
              <a:gd name="connsiteY1" fmla="*/ 1160979 h 1160979"/>
              <a:gd name="connsiteX2" fmla="*/ 482886 w 2547991"/>
              <a:gd name="connsiteY2" fmla="*/ 1150705 h 1160979"/>
              <a:gd name="connsiteX3" fmla="*/ 0 w 2547991"/>
              <a:gd name="connsiteY3" fmla="*/ 0 h 1160979"/>
            </a:gdLst>
            <a:ahLst/>
            <a:cxnLst>
              <a:cxn ang="0">
                <a:pos x="connsiteX0" y="connsiteY0"/>
              </a:cxn>
              <a:cxn ang="0">
                <a:pos x="connsiteX1" y="connsiteY1"/>
              </a:cxn>
              <a:cxn ang="0">
                <a:pos x="connsiteX2" y="connsiteY2"/>
              </a:cxn>
              <a:cxn ang="0">
                <a:pos x="connsiteX3" y="connsiteY3"/>
              </a:cxn>
            </a:cxnLst>
            <a:rect l="l" t="t" r="r" b="b"/>
            <a:pathLst>
              <a:path w="2547991" h="1160979">
                <a:moveTo>
                  <a:pt x="0" y="0"/>
                </a:moveTo>
                <a:lnTo>
                  <a:pt x="2547991" y="1160979"/>
                </a:lnTo>
                <a:lnTo>
                  <a:pt x="482886" y="1150705"/>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0" idx="3"/>
          </p:cNvCxnSpPr>
          <p:nvPr/>
        </p:nvCxnSpPr>
        <p:spPr>
          <a:xfrm>
            <a:off x="4334749" y="5823466"/>
            <a:ext cx="1608851" cy="8059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659" y="1295399"/>
            <a:ext cx="7272961" cy="5454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400" decel="100000"/>
                                        <p:tgtEl>
                                          <p:spTgt spid="15"/>
                                        </p:tgtEl>
                                      </p:cBhvr>
                                    </p:animEffect>
                                    <p:anim calcmode="lin" valueType="num">
                                      <p:cBhvr>
                                        <p:cTn id="18" dur="400" decel="100000" fill="hold"/>
                                        <p:tgtEl>
                                          <p:spTgt spid="15"/>
                                        </p:tgtEl>
                                        <p:attrNameLst>
                                          <p:attrName>style.rotation</p:attrName>
                                        </p:attrNameLst>
                                      </p:cBhvr>
                                      <p:tavLst>
                                        <p:tav tm="0">
                                          <p:val>
                                            <p:fltVal val="-90"/>
                                          </p:val>
                                        </p:tav>
                                        <p:tav tm="100000">
                                          <p:val>
                                            <p:fltVal val="0"/>
                                          </p:val>
                                        </p:tav>
                                      </p:tavLst>
                                    </p:anim>
                                    <p:anim calcmode="lin" valueType="num">
                                      <p:cBhvr>
                                        <p:cTn id="19" dur="400" decel="100000" fill="hold"/>
                                        <p:tgtEl>
                                          <p:spTgt spid="15"/>
                                        </p:tgtEl>
                                        <p:attrNameLst>
                                          <p:attrName>ppt_x</p:attrName>
                                        </p:attrNameLst>
                                      </p:cBhvr>
                                      <p:tavLst>
                                        <p:tav tm="0">
                                          <p:val>
                                            <p:strVal val="#ppt_x+0.4"/>
                                          </p:val>
                                        </p:tav>
                                        <p:tav tm="100000">
                                          <p:val>
                                            <p:strVal val="#ppt_x-0.05"/>
                                          </p:val>
                                        </p:tav>
                                      </p:tavLst>
                                    </p:anim>
                                    <p:anim calcmode="lin" valueType="num">
                                      <p:cBhvr>
                                        <p:cTn id="20" dur="400" decel="100000" fill="hold"/>
                                        <p:tgtEl>
                                          <p:spTgt spid="15"/>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15"/>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400" decel="100000"/>
                                        <p:tgtEl>
                                          <p:spTgt spid="18"/>
                                        </p:tgtEl>
                                      </p:cBhvr>
                                    </p:animEffect>
                                    <p:anim calcmode="lin" valueType="num">
                                      <p:cBhvr>
                                        <p:cTn id="36" dur="400" decel="100000" fill="hold"/>
                                        <p:tgtEl>
                                          <p:spTgt spid="18"/>
                                        </p:tgtEl>
                                        <p:attrNameLst>
                                          <p:attrName>style.rotation</p:attrName>
                                        </p:attrNameLst>
                                      </p:cBhvr>
                                      <p:tavLst>
                                        <p:tav tm="0">
                                          <p:val>
                                            <p:fltVal val="-90"/>
                                          </p:val>
                                        </p:tav>
                                        <p:tav tm="100000">
                                          <p:val>
                                            <p:fltVal val="0"/>
                                          </p:val>
                                        </p:tav>
                                      </p:tavLst>
                                    </p:anim>
                                    <p:anim calcmode="lin" valueType="num">
                                      <p:cBhvr>
                                        <p:cTn id="37" dur="400" decel="100000" fill="hold"/>
                                        <p:tgtEl>
                                          <p:spTgt spid="18"/>
                                        </p:tgtEl>
                                        <p:attrNameLst>
                                          <p:attrName>ppt_x</p:attrName>
                                        </p:attrNameLst>
                                      </p:cBhvr>
                                      <p:tavLst>
                                        <p:tav tm="0">
                                          <p:val>
                                            <p:strVal val="#ppt_x+0.4"/>
                                          </p:val>
                                        </p:tav>
                                        <p:tav tm="100000">
                                          <p:val>
                                            <p:strVal val="#ppt_x-0.05"/>
                                          </p:val>
                                        </p:tav>
                                      </p:tavLst>
                                    </p:anim>
                                    <p:anim calcmode="lin" valueType="num">
                                      <p:cBhvr>
                                        <p:cTn id="38" dur="400" decel="100000" fill="hold"/>
                                        <p:tgtEl>
                                          <p:spTgt spid="18"/>
                                        </p:tgtEl>
                                        <p:attrNameLst>
                                          <p:attrName>ppt_y</p:attrName>
                                        </p:attrNameLst>
                                      </p:cBhvr>
                                      <p:tavLst>
                                        <p:tav tm="0">
                                          <p:val>
                                            <p:strVal val="#ppt_y-0.4"/>
                                          </p:val>
                                        </p:tav>
                                        <p:tav tm="100000">
                                          <p:val>
                                            <p:strVal val="#ppt_y+0.1"/>
                                          </p:val>
                                        </p:tav>
                                      </p:tavLst>
                                    </p:anim>
                                    <p:anim calcmode="lin" valueType="num">
                                      <p:cBhvr>
                                        <p:cTn id="39" dur="100" accel="100000" fill="hold">
                                          <p:stCondLst>
                                            <p:cond delay="400"/>
                                          </p:stCondLst>
                                        </p:cTn>
                                        <p:tgtEl>
                                          <p:spTgt spid="18"/>
                                        </p:tgtEl>
                                        <p:attrNameLst>
                                          <p:attrName>ppt_x</p:attrName>
                                        </p:attrNameLst>
                                      </p:cBhvr>
                                      <p:tavLst>
                                        <p:tav tm="0">
                                          <p:val>
                                            <p:strVal val="#ppt_x-0.05"/>
                                          </p:val>
                                        </p:tav>
                                        <p:tav tm="100000">
                                          <p:val>
                                            <p:strVal val="#ppt_x"/>
                                          </p:val>
                                        </p:tav>
                                      </p:tavLst>
                                    </p:anim>
                                    <p:anim calcmode="lin" valueType="num">
                                      <p:cBhvr>
                                        <p:cTn id="40" dur="100" accel="100000" fill="hold">
                                          <p:stCondLst>
                                            <p:cond delay="4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000"/>
                                        <p:tgtEl>
                                          <p:spTgt spid="14"/>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1" grpId="0"/>
      <p:bldP spid="13" grpId="0"/>
      <p:bldP spid="15" grpId="0" animBg="1"/>
      <p:bldP spid="1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5" name="Picture 4" descr="IMG00374-20100916-2220.jpg"/>
          <p:cNvPicPr>
            <a:picLocks noChangeAspect="1"/>
          </p:cNvPicPr>
          <p:nvPr/>
        </p:nvPicPr>
        <p:blipFill>
          <a:blip r:embed="rId2" cstate="print"/>
          <a:stretch>
            <a:fillRect/>
          </a:stretch>
        </p:blipFill>
        <p:spPr>
          <a:xfrm>
            <a:off x="1066800" y="1371600"/>
            <a:ext cx="7239000" cy="5429250"/>
          </a:xfrm>
          <a:prstGeom prst="rect">
            <a:avLst/>
          </a:prstGeom>
        </p:spPr>
      </p:pic>
      <p:sp>
        <p:nvSpPr>
          <p:cNvPr id="6" name="TextBox 5"/>
          <p:cNvSpPr txBox="1"/>
          <p:nvPr/>
        </p:nvSpPr>
        <p:spPr>
          <a:xfrm>
            <a:off x="5943600" y="5257800"/>
            <a:ext cx="2286000" cy="1200329"/>
          </a:xfrm>
          <a:prstGeom prst="rect">
            <a:avLst/>
          </a:prstGeom>
          <a:noFill/>
        </p:spPr>
        <p:txBody>
          <a:bodyPr wrap="square" rtlCol="0">
            <a:spAutoFit/>
          </a:bodyPr>
          <a:lstStyle/>
          <a:p>
            <a:r>
              <a:rPr lang="en-US" dirty="0" smtClean="0">
                <a:solidFill>
                  <a:schemeClr val="bg1"/>
                </a:solidFill>
              </a:rPr>
              <a:t>Prototype Leg to be cast for the High Line There is a set of legs ever 30’ to 40’</a:t>
            </a:r>
            <a:endParaRPr lang="en-US" dirty="0">
              <a:solidFill>
                <a:schemeClr val="bg1"/>
              </a:solidFill>
            </a:endParaRPr>
          </a:p>
        </p:txBody>
      </p:sp>
      <p:cxnSp>
        <p:nvCxnSpPr>
          <p:cNvPr id="8" name="Straight Arrow Connector 7"/>
          <p:cNvCxnSpPr/>
          <p:nvPr/>
        </p:nvCxnSpPr>
        <p:spPr>
          <a:xfrm rot="16200000" flipV="1">
            <a:off x="4800600" y="4114800"/>
            <a:ext cx="1143000" cy="114300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1066800" y="5181600"/>
            <a:ext cx="1795684" cy="646331"/>
          </a:xfrm>
          <a:prstGeom prst="rect">
            <a:avLst/>
          </a:prstGeom>
          <a:noFill/>
        </p:spPr>
        <p:txBody>
          <a:bodyPr wrap="none" rtlCol="0">
            <a:spAutoFit/>
          </a:bodyPr>
          <a:lstStyle/>
          <a:p>
            <a:pPr algn="ctr"/>
            <a:r>
              <a:rPr lang="en-US" dirty="0" smtClean="0">
                <a:solidFill>
                  <a:schemeClr val="bg1"/>
                </a:solidFill>
              </a:rPr>
              <a:t>Art Sand used as </a:t>
            </a:r>
          </a:p>
          <a:p>
            <a:pPr algn="ctr"/>
            <a:r>
              <a:rPr lang="en-US" dirty="0" smtClean="0">
                <a:solidFill>
                  <a:schemeClr val="bg1"/>
                </a:solidFill>
              </a:rPr>
              <a:t>cinder ballast</a:t>
            </a:r>
            <a:endParaRPr lang="en-US" dirty="0">
              <a:solidFill>
                <a:schemeClr val="bg1"/>
              </a:solidFill>
            </a:endParaRPr>
          </a:p>
        </p:txBody>
      </p:sp>
      <p:cxnSp>
        <p:nvCxnSpPr>
          <p:cNvPr id="12" name="Straight Arrow Connector 11"/>
          <p:cNvCxnSpPr/>
          <p:nvPr/>
        </p:nvCxnSpPr>
        <p:spPr>
          <a:xfrm flipV="1">
            <a:off x="2743200" y="4876800"/>
            <a:ext cx="838200" cy="457200"/>
          </a:xfrm>
          <a:prstGeom prst="straightConnector1">
            <a:avLst/>
          </a:prstGeom>
          <a:ln>
            <a:solidFill>
              <a:schemeClr val="bg1"/>
            </a:solidFill>
            <a:headEnd type="none"/>
            <a:tailEnd type="oval"/>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314450"/>
            <a:ext cx="73152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2050" name="Picture 2" descr="HL Remove 3"/>
          <p:cNvPicPr>
            <a:picLocks noChangeAspect="1" noChangeArrowheads="1"/>
          </p:cNvPicPr>
          <p:nvPr/>
        </p:nvPicPr>
        <p:blipFill>
          <a:blip r:embed="rId2" cstate="print"/>
          <a:srcRect/>
          <a:stretch>
            <a:fillRect/>
          </a:stretch>
        </p:blipFill>
        <p:spPr bwMode="auto">
          <a:xfrm>
            <a:off x="914400" y="1295400"/>
            <a:ext cx="7315200" cy="5486400"/>
          </a:xfrm>
          <a:prstGeom prst="rect">
            <a:avLst/>
          </a:prstGeom>
          <a:noFill/>
        </p:spPr>
      </p:pic>
      <p:sp>
        <p:nvSpPr>
          <p:cNvPr id="5" name="TextBox 4"/>
          <p:cNvSpPr txBox="1"/>
          <p:nvPr/>
        </p:nvSpPr>
        <p:spPr>
          <a:xfrm>
            <a:off x="6096000" y="5334000"/>
            <a:ext cx="2362199" cy="1200329"/>
          </a:xfrm>
          <a:prstGeom prst="rect">
            <a:avLst/>
          </a:prstGeom>
          <a:noFill/>
        </p:spPr>
        <p:txBody>
          <a:bodyPr wrap="square" rtlCol="0">
            <a:spAutoFit/>
          </a:bodyPr>
          <a:lstStyle/>
          <a:p>
            <a:r>
              <a:rPr lang="en-US" dirty="0" smtClean="0"/>
              <a:t>This is the removable section of the High Line for access to the gas meter.</a:t>
            </a:r>
            <a:endParaRPr lang="en-US" dirty="0"/>
          </a:p>
        </p:txBody>
      </p:sp>
      <p:cxnSp>
        <p:nvCxnSpPr>
          <p:cNvPr id="7" name="Straight Arrow Connector 6"/>
          <p:cNvCxnSpPr/>
          <p:nvPr/>
        </p:nvCxnSpPr>
        <p:spPr>
          <a:xfrm rot="16200000" flipV="1">
            <a:off x="5029200" y="4267200"/>
            <a:ext cx="1066800" cy="1066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rot="10800000">
            <a:off x="3505200" y="4419600"/>
            <a:ext cx="2590800"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242" name="Picture 2" descr="Removable Gas Section 01"/>
          <p:cNvPicPr>
            <a:picLocks noChangeAspect="1" noChangeArrowheads="1"/>
          </p:cNvPicPr>
          <p:nvPr/>
        </p:nvPicPr>
        <p:blipFill>
          <a:blip r:embed="rId3" cstate="print"/>
          <a:srcRect/>
          <a:stretch>
            <a:fillRect/>
          </a:stretch>
        </p:blipFill>
        <p:spPr bwMode="auto">
          <a:xfrm>
            <a:off x="914400" y="1276350"/>
            <a:ext cx="7340600" cy="5505450"/>
          </a:xfrm>
          <a:prstGeom prst="rect">
            <a:avLst/>
          </a:prstGeom>
          <a:noFill/>
        </p:spPr>
      </p:pic>
      <p:sp>
        <p:nvSpPr>
          <p:cNvPr id="10" name="TextBox 9"/>
          <p:cNvSpPr txBox="1"/>
          <p:nvPr/>
        </p:nvSpPr>
        <p:spPr>
          <a:xfrm>
            <a:off x="5867400" y="1600200"/>
            <a:ext cx="1828800" cy="646331"/>
          </a:xfrm>
          <a:prstGeom prst="rect">
            <a:avLst/>
          </a:prstGeom>
          <a:noFill/>
        </p:spPr>
        <p:txBody>
          <a:bodyPr wrap="square" rtlCol="0">
            <a:spAutoFit/>
          </a:bodyPr>
          <a:lstStyle/>
          <a:p>
            <a:pPr algn="ctr"/>
            <a:r>
              <a:rPr lang="en-US" dirty="0" smtClean="0"/>
              <a:t>New plate girder detail added</a:t>
            </a:r>
            <a:endParaRPr lang="en-US" dirty="0"/>
          </a:p>
        </p:txBody>
      </p:sp>
      <p:cxnSp>
        <p:nvCxnSpPr>
          <p:cNvPr id="12" name="Straight Arrow Connector 11"/>
          <p:cNvCxnSpPr>
            <a:stCxn id="10" idx="2"/>
          </p:cNvCxnSpPr>
          <p:nvPr/>
        </p:nvCxnSpPr>
        <p:spPr>
          <a:xfrm rot="5400000">
            <a:off x="4171266" y="1123265"/>
            <a:ext cx="1487269" cy="373380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10" idx="2"/>
          </p:cNvCxnSpPr>
          <p:nvPr/>
        </p:nvCxnSpPr>
        <p:spPr>
          <a:xfrm rot="5400000">
            <a:off x="5961965" y="2913966"/>
            <a:ext cx="1487271" cy="15240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pic>
        <p:nvPicPr>
          <p:cNvPr id="14" name="Picture 13" descr="IMG_0003.JPG"/>
          <p:cNvPicPr>
            <a:picLocks noChangeAspect="1"/>
          </p:cNvPicPr>
          <p:nvPr/>
        </p:nvPicPr>
        <p:blipFill>
          <a:blip r:embed="rId4" cstate="print"/>
          <a:stretch>
            <a:fillRect/>
          </a:stretch>
        </p:blipFill>
        <p:spPr>
          <a:xfrm>
            <a:off x="838200" y="1219200"/>
            <a:ext cx="7416800" cy="5562600"/>
          </a:xfrm>
          <a:prstGeom prst="rect">
            <a:avLst/>
          </a:prstGeom>
        </p:spPr>
      </p:pic>
      <p:sp>
        <p:nvSpPr>
          <p:cNvPr id="15" name="TextBox 14"/>
          <p:cNvSpPr txBox="1"/>
          <p:nvPr/>
        </p:nvSpPr>
        <p:spPr>
          <a:xfrm>
            <a:off x="990600" y="6248400"/>
            <a:ext cx="2507353" cy="369332"/>
          </a:xfrm>
          <a:prstGeom prst="rect">
            <a:avLst/>
          </a:prstGeom>
          <a:noFill/>
        </p:spPr>
        <p:txBody>
          <a:bodyPr wrap="none" rtlCol="0">
            <a:spAutoFit/>
          </a:bodyPr>
          <a:lstStyle/>
          <a:p>
            <a:r>
              <a:rPr lang="en-US" dirty="0" smtClean="0">
                <a:solidFill>
                  <a:schemeClr val="bg1">
                    <a:lumMod val="95000"/>
                  </a:schemeClr>
                </a:solidFill>
              </a:rPr>
              <a:t>As of November 17,2010</a:t>
            </a:r>
            <a:endParaRPr lang="en-US"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1026" name="Picture 2" descr="HL Stagging "/>
          <p:cNvPicPr>
            <a:picLocks noChangeAspect="1" noChangeArrowheads="1"/>
          </p:cNvPicPr>
          <p:nvPr/>
        </p:nvPicPr>
        <p:blipFill>
          <a:blip r:embed="rId2" cstate="print"/>
          <a:srcRect/>
          <a:stretch>
            <a:fillRect/>
          </a:stretch>
        </p:blipFill>
        <p:spPr bwMode="auto">
          <a:xfrm>
            <a:off x="762000" y="1295400"/>
            <a:ext cx="7315200" cy="5486400"/>
          </a:xfrm>
          <a:prstGeom prst="rect">
            <a:avLst/>
          </a:prstGeom>
          <a:noFill/>
        </p:spPr>
      </p:pic>
      <p:sp>
        <p:nvSpPr>
          <p:cNvPr id="5" name="TextBox 4"/>
          <p:cNvSpPr txBox="1"/>
          <p:nvPr/>
        </p:nvSpPr>
        <p:spPr>
          <a:xfrm>
            <a:off x="6172200" y="4953000"/>
            <a:ext cx="2133600" cy="923330"/>
          </a:xfrm>
          <a:prstGeom prst="rect">
            <a:avLst/>
          </a:prstGeom>
          <a:noFill/>
        </p:spPr>
        <p:txBody>
          <a:bodyPr wrap="square" rtlCol="0">
            <a:spAutoFit/>
          </a:bodyPr>
          <a:lstStyle/>
          <a:p>
            <a:r>
              <a:rPr lang="en-US" dirty="0" smtClean="0"/>
              <a:t>High Line Active Staging deck going in.</a:t>
            </a:r>
            <a:endParaRPr lang="en-US" dirty="0"/>
          </a:p>
        </p:txBody>
      </p:sp>
      <p:cxnSp>
        <p:nvCxnSpPr>
          <p:cNvPr id="7" name="Straight Arrow Connector 6"/>
          <p:cNvCxnSpPr/>
          <p:nvPr/>
        </p:nvCxnSpPr>
        <p:spPr>
          <a:xfrm rot="16200000" flipV="1">
            <a:off x="5029200" y="3810000"/>
            <a:ext cx="17526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rot="10800000">
            <a:off x="2819400" y="3810000"/>
            <a:ext cx="3352800" cy="1143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8" name="Picture 7" descr="IMG_0001.JPG"/>
          <p:cNvPicPr>
            <a:picLocks noChangeAspect="1"/>
          </p:cNvPicPr>
          <p:nvPr/>
        </p:nvPicPr>
        <p:blipFill>
          <a:blip r:embed="rId3" cstate="print"/>
          <a:stretch>
            <a:fillRect/>
          </a:stretch>
        </p:blipFill>
        <p:spPr>
          <a:xfrm>
            <a:off x="762000" y="1295400"/>
            <a:ext cx="7416800" cy="5562600"/>
          </a:xfrm>
          <a:prstGeom prst="rect">
            <a:avLst/>
          </a:prstGeom>
        </p:spPr>
      </p:pic>
      <p:sp>
        <p:nvSpPr>
          <p:cNvPr id="10" name="TextBox 9"/>
          <p:cNvSpPr txBox="1"/>
          <p:nvPr/>
        </p:nvSpPr>
        <p:spPr>
          <a:xfrm>
            <a:off x="990600" y="6248400"/>
            <a:ext cx="2507353" cy="369332"/>
          </a:xfrm>
          <a:prstGeom prst="rect">
            <a:avLst/>
          </a:prstGeom>
          <a:noFill/>
        </p:spPr>
        <p:txBody>
          <a:bodyPr wrap="none" rtlCol="0">
            <a:spAutoFit/>
          </a:bodyPr>
          <a:lstStyle/>
          <a:p>
            <a:r>
              <a:rPr lang="en-US" dirty="0" smtClean="0">
                <a:solidFill>
                  <a:schemeClr val="bg1">
                    <a:lumMod val="95000"/>
                  </a:schemeClr>
                </a:solidFill>
              </a:rPr>
              <a:t>As of November 17,2010</a:t>
            </a:r>
            <a:endParaRPr lang="en-US" dirty="0">
              <a:solidFill>
                <a:schemeClr val="bg1">
                  <a:lumMod val="95000"/>
                </a:schemeClr>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95400"/>
            <a:ext cx="7416800" cy="556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136194" name="Picture 2" descr="Active Staging High Line 02"/>
          <p:cNvPicPr>
            <a:picLocks noChangeAspect="1" noChangeArrowheads="1"/>
          </p:cNvPicPr>
          <p:nvPr/>
        </p:nvPicPr>
        <p:blipFill>
          <a:blip r:embed="rId2" cstate="print"/>
          <a:srcRect/>
          <a:stretch>
            <a:fillRect/>
          </a:stretch>
        </p:blipFill>
        <p:spPr bwMode="auto">
          <a:xfrm>
            <a:off x="914400" y="1314450"/>
            <a:ext cx="7289800" cy="5467350"/>
          </a:xfrm>
          <a:prstGeom prst="rect">
            <a:avLst/>
          </a:prstGeom>
          <a:noFill/>
        </p:spPr>
      </p:pic>
      <p:sp>
        <p:nvSpPr>
          <p:cNvPr id="10" name="TextBox 9"/>
          <p:cNvSpPr txBox="1"/>
          <p:nvPr/>
        </p:nvSpPr>
        <p:spPr>
          <a:xfrm>
            <a:off x="1066800" y="4876800"/>
            <a:ext cx="2362200" cy="646331"/>
          </a:xfrm>
          <a:prstGeom prst="rect">
            <a:avLst/>
          </a:prstGeom>
          <a:noFill/>
        </p:spPr>
        <p:txBody>
          <a:bodyPr wrap="square" rtlCol="0">
            <a:spAutoFit/>
          </a:bodyPr>
          <a:lstStyle/>
          <a:p>
            <a:pPr algn="ctr"/>
            <a:r>
              <a:rPr lang="en-US" dirty="0" smtClean="0"/>
              <a:t>Removable active staging deck.</a:t>
            </a:r>
            <a:endParaRPr lang="en-US" dirty="0"/>
          </a:p>
        </p:txBody>
      </p:sp>
      <p:cxnSp>
        <p:nvCxnSpPr>
          <p:cNvPr id="12" name="Straight Arrow Connector 11"/>
          <p:cNvCxnSpPr>
            <a:stCxn id="10" idx="0"/>
          </p:cNvCxnSpPr>
          <p:nvPr/>
        </p:nvCxnSpPr>
        <p:spPr>
          <a:xfrm rot="5400000" flipH="1" flipV="1">
            <a:off x="1924050" y="3676650"/>
            <a:ext cx="1524000" cy="8763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10" idx="0"/>
          </p:cNvCxnSpPr>
          <p:nvPr/>
        </p:nvCxnSpPr>
        <p:spPr>
          <a:xfrm rot="5400000" flipH="1" flipV="1">
            <a:off x="3067050" y="3067050"/>
            <a:ext cx="990600" cy="26289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66800"/>
            <a:ext cx="7467600" cy="56007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66800"/>
            <a:ext cx="7467600" cy="5600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66800"/>
            <a:ext cx="7620000" cy="5715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066800"/>
            <a:ext cx="7620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838200"/>
            <a:ext cx="4400550" cy="5867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838200"/>
            <a:ext cx="4405952" cy="58746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26974" y="1566223"/>
            <a:ext cx="5881808" cy="4411356"/>
          </a:xfrm>
          <a:prstGeom prst="rect">
            <a:avLst/>
          </a:prstGeom>
        </p:spPr>
      </p:pic>
    </p:spTree>
    <p:extLst>
      <p:ext uri="{BB962C8B-B14F-4D97-AF65-F5344CB8AC3E}">
        <p14:creationId xmlns:p14="http://schemas.microsoft.com/office/powerpoint/2010/main" val="26694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5150256" cy="461665"/>
          </a:xfrm>
          <a:prstGeom prst="rect">
            <a:avLst/>
          </a:prstGeom>
          <a:noFill/>
        </p:spPr>
        <p:txBody>
          <a:bodyPr wrap="none" rtlCol="0">
            <a:spAutoFit/>
          </a:bodyPr>
          <a:lstStyle/>
          <a:p>
            <a:r>
              <a:rPr lang="en-US" sz="2400" b="1" dirty="0" smtClean="0"/>
              <a:t>Original St John's Park Freight Terminal</a:t>
            </a:r>
            <a:endParaRPr lang="en-US" sz="2400" b="1" dirty="0"/>
          </a:p>
        </p:txBody>
      </p:sp>
      <p:pic>
        <p:nvPicPr>
          <p:cNvPr id="6" name="Picture 5" descr="SJP4.jpg"/>
          <p:cNvPicPr>
            <a:picLocks noChangeAspect="1"/>
          </p:cNvPicPr>
          <p:nvPr/>
        </p:nvPicPr>
        <p:blipFill>
          <a:blip r:embed="rId2" cstate="print">
            <a:grayscl/>
          </a:blip>
          <a:stretch>
            <a:fillRect/>
          </a:stretch>
        </p:blipFill>
        <p:spPr>
          <a:xfrm>
            <a:off x="3124200" y="1524000"/>
            <a:ext cx="5753100" cy="5173651"/>
          </a:xfrm>
          <a:prstGeom prst="rect">
            <a:avLst/>
          </a:prstGeom>
        </p:spPr>
      </p:pic>
      <p:sp>
        <p:nvSpPr>
          <p:cNvPr id="7" name="TextBox 6"/>
          <p:cNvSpPr txBox="1"/>
          <p:nvPr/>
        </p:nvSpPr>
        <p:spPr>
          <a:xfrm>
            <a:off x="304800" y="1676400"/>
            <a:ext cx="2667000" cy="3170099"/>
          </a:xfrm>
          <a:prstGeom prst="rect">
            <a:avLst/>
          </a:prstGeom>
          <a:noFill/>
        </p:spPr>
        <p:txBody>
          <a:bodyPr wrap="square" rtlCol="0">
            <a:spAutoFit/>
          </a:bodyPr>
          <a:lstStyle/>
          <a:p>
            <a:r>
              <a:rPr lang="en-US" sz="2000" b="1" dirty="0" smtClean="0"/>
              <a:t>Here is a photo of the decorative relief along the top of St. John’s Park.  That is a statue of Commodore Cornelius Vanderbilt surrounded by symbols of his empire.  At his feet is a plaque the reads “Erected 1868”</a:t>
            </a:r>
            <a:endParaRPr lang="en-US" sz="2000" b="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7743402" cy="461665"/>
          </a:xfrm>
          <a:prstGeom prst="rect">
            <a:avLst/>
          </a:prstGeom>
          <a:noFill/>
        </p:spPr>
        <p:txBody>
          <a:bodyPr wrap="none" rtlCol="0">
            <a:spAutoFit/>
          </a:bodyPr>
          <a:lstStyle/>
          <a:p>
            <a:r>
              <a:rPr lang="en-US" sz="2400" b="1" dirty="0" smtClean="0"/>
              <a:t>Special Thanks to my work and operations crews!  No Really</a:t>
            </a:r>
            <a:endParaRPr lang="en-US" sz="2400" b="1" dirty="0"/>
          </a:p>
        </p:txBody>
      </p:sp>
      <p:sp>
        <p:nvSpPr>
          <p:cNvPr id="6" name="TextBox 5"/>
          <p:cNvSpPr txBox="1"/>
          <p:nvPr/>
        </p:nvSpPr>
        <p:spPr>
          <a:xfrm>
            <a:off x="838200" y="1600200"/>
            <a:ext cx="3273588" cy="4401205"/>
          </a:xfrm>
          <a:prstGeom prst="rect">
            <a:avLst/>
          </a:prstGeom>
          <a:noFill/>
        </p:spPr>
        <p:txBody>
          <a:bodyPr wrap="none" rtlCol="0">
            <a:spAutoFit/>
          </a:bodyPr>
          <a:lstStyle/>
          <a:p>
            <a:r>
              <a:rPr lang="en-US" sz="2800" b="1" dirty="0" smtClean="0"/>
              <a:t>Craig Bisgeier</a:t>
            </a:r>
          </a:p>
          <a:p>
            <a:r>
              <a:rPr lang="en-US" sz="2800" b="1" dirty="0" smtClean="0"/>
              <a:t>Tom Callan</a:t>
            </a:r>
          </a:p>
          <a:p>
            <a:r>
              <a:rPr lang="en-US" sz="2800" b="1" dirty="0" smtClean="0"/>
              <a:t>Ted DiIorio</a:t>
            </a:r>
          </a:p>
          <a:p>
            <a:r>
              <a:rPr lang="en-US" sz="2800" b="1" dirty="0" smtClean="0"/>
              <a:t>Neil Henning</a:t>
            </a:r>
          </a:p>
          <a:p>
            <a:r>
              <a:rPr lang="en-US" sz="2800" b="1" dirty="0" smtClean="0"/>
              <a:t>Jay Held</a:t>
            </a:r>
          </a:p>
          <a:p>
            <a:r>
              <a:rPr lang="en-US" sz="2800" b="1" dirty="0" smtClean="0"/>
              <a:t>Ralph Heiss</a:t>
            </a:r>
          </a:p>
          <a:p>
            <a:r>
              <a:rPr lang="en-US" sz="2800" b="1" dirty="0" smtClean="0"/>
              <a:t>Ted Pamperin</a:t>
            </a:r>
          </a:p>
          <a:p>
            <a:r>
              <a:rPr lang="en-US" sz="2800" b="1" dirty="0" smtClean="0"/>
              <a:t>Phil Monat</a:t>
            </a:r>
          </a:p>
          <a:p>
            <a:r>
              <a:rPr lang="en-US" sz="2800" b="1" dirty="0" smtClean="0"/>
              <a:t>Ray Lewis</a:t>
            </a:r>
          </a:p>
          <a:p>
            <a:r>
              <a:rPr lang="en-US" sz="2800" b="1" dirty="0" smtClean="0"/>
              <a:t>Special Thanks to……</a:t>
            </a:r>
            <a:endParaRPr lang="en-US" sz="2800" b="1"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486030" cy="461665"/>
          </a:xfrm>
          <a:prstGeom prst="rect">
            <a:avLst/>
          </a:prstGeom>
          <a:noFill/>
        </p:spPr>
        <p:txBody>
          <a:bodyPr wrap="none" rtlCol="0">
            <a:spAutoFit/>
          </a:bodyPr>
          <a:lstStyle/>
          <a:p>
            <a:r>
              <a:rPr lang="en-US" sz="2400" b="1" dirty="0" smtClean="0"/>
              <a:t>….</a:t>
            </a:r>
            <a:endParaRPr lang="en-US" sz="2400" b="1" dirty="0"/>
          </a:p>
        </p:txBody>
      </p:sp>
      <p:sp>
        <p:nvSpPr>
          <p:cNvPr id="6" name="TextBox 5"/>
          <p:cNvSpPr txBox="1"/>
          <p:nvPr/>
        </p:nvSpPr>
        <p:spPr>
          <a:xfrm>
            <a:off x="838200" y="1600200"/>
            <a:ext cx="7649145" cy="3970318"/>
          </a:xfrm>
          <a:prstGeom prst="rect">
            <a:avLst/>
          </a:prstGeom>
          <a:noFill/>
        </p:spPr>
        <p:txBody>
          <a:bodyPr wrap="none" rtlCol="0">
            <a:spAutoFit/>
          </a:bodyPr>
          <a:lstStyle/>
          <a:p>
            <a:r>
              <a:rPr lang="en-US" sz="2800" b="1" dirty="0" smtClean="0"/>
              <a:t>Ron Parisi</a:t>
            </a:r>
          </a:p>
          <a:p>
            <a:r>
              <a:rPr lang="en-US" sz="2800" b="1" dirty="0" smtClean="0"/>
              <a:t>Thom Flagg</a:t>
            </a:r>
          </a:p>
          <a:p>
            <a:r>
              <a:rPr lang="en-US" sz="2800" b="1" dirty="0" smtClean="0"/>
              <a:t>Anthony Thompson</a:t>
            </a:r>
          </a:p>
          <a:p>
            <a:r>
              <a:rPr lang="en-US" sz="2800" b="1" dirty="0" smtClean="0"/>
              <a:t>Rail Marine SIG</a:t>
            </a:r>
          </a:p>
          <a:p>
            <a:r>
              <a:rPr lang="en-US" sz="2800" b="1" dirty="0" smtClean="0"/>
              <a:t>OP-SIG</a:t>
            </a:r>
          </a:p>
          <a:p>
            <a:r>
              <a:rPr lang="en-US" sz="2800" b="1" dirty="0" smtClean="0"/>
              <a:t>Friends of the High Line </a:t>
            </a:r>
            <a:r>
              <a:rPr lang="en-US" sz="1600" b="1" dirty="0" smtClean="0"/>
              <a:t>(New York Central Construction Photo’s)</a:t>
            </a:r>
          </a:p>
          <a:p>
            <a:r>
              <a:rPr lang="en-US" sz="2800" b="1" dirty="0" smtClean="0"/>
              <a:t>Mike MacDonald’s Photo Bucket Site </a:t>
            </a:r>
            <a:r>
              <a:rPr lang="en-US" sz="1600" b="1" dirty="0" smtClean="0"/>
              <a:t>(Old New York Photos)</a:t>
            </a:r>
          </a:p>
          <a:p>
            <a:r>
              <a:rPr lang="en-US" sz="2800" b="1" dirty="0" smtClean="0"/>
              <a:t>Bob’s Photos</a:t>
            </a:r>
          </a:p>
          <a:p>
            <a:r>
              <a:rPr lang="en-US" sz="2800" b="1" dirty="0" smtClean="0"/>
              <a:t>Bing Maps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6724854" cy="1569660"/>
          </a:xfrm>
          <a:prstGeom prst="rect">
            <a:avLst/>
          </a:prstGeom>
          <a:noFill/>
        </p:spPr>
        <p:txBody>
          <a:bodyPr wrap="none" rtlCol="0">
            <a:spAutoFit/>
          </a:bodyPr>
          <a:lstStyle/>
          <a:p>
            <a:r>
              <a:rPr lang="en-US" sz="9600" b="1" u="sng" dirty="0" smtClean="0"/>
              <a:t>QUESTIONS?</a:t>
            </a:r>
            <a:endParaRPr lang="en-US" sz="9600" b="1" u="sng"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0" y="533400"/>
            <a:ext cx="9144000" cy="1569660"/>
          </a:xfrm>
          <a:prstGeom prst="rect">
            <a:avLst/>
          </a:prstGeom>
          <a:noFill/>
        </p:spPr>
        <p:txBody>
          <a:bodyPr wrap="square" rtlCol="0">
            <a:spAutoFit/>
          </a:bodyPr>
          <a:lstStyle/>
          <a:p>
            <a:pPr algn="ctr"/>
            <a:r>
              <a:rPr lang="en-US" sz="9600" b="1" dirty="0" smtClean="0"/>
              <a:t>Thank You!</a:t>
            </a:r>
            <a:endParaRPr lang="en-US" sz="9600" b="1" dirty="0"/>
          </a:p>
        </p:txBody>
      </p:sp>
      <p:pic>
        <p:nvPicPr>
          <p:cNvPr id="6" name="Picture 5" descr="logo1.gif"/>
          <p:cNvPicPr>
            <a:picLocks noChangeAspect="1"/>
          </p:cNvPicPr>
          <p:nvPr/>
        </p:nvPicPr>
        <p:blipFill>
          <a:blip r:embed="rId2" cstate="print"/>
          <a:stretch>
            <a:fillRect/>
          </a:stretch>
        </p:blipFill>
        <p:spPr>
          <a:xfrm>
            <a:off x="1905000" y="1676400"/>
            <a:ext cx="5253038" cy="3955229"/>
          </a:xfrm>
          <a:prstGeom prst="rect">
            <a:avLst/>
          </a:prstGeom>
        </p:spPr>
      </p:pic>
      <p:sp>
        <p:nvSpPr>
          <p:cNvPr id="7" name="TextBox 6"/>
          <p:cNvSpPr txBox="1"/>
          <p:nvPr/>
        </p:nvSpPr>
        <p:spPr>
          <a:xfrm>
            <a:off x="152400" y="6172200"/>
            <a:ext cx="8839200" cy="461665"/>
          </a:xfrm>
          <a:prstGeom prst="rect">
            <a:avLst/>
          </a:prstGeom>
          <a:noFill/>
        </p:spPr>
        <p:txBody>
          <a:bodyPr wrap="square" rtlCol="0">
            <a:spAutoFit/>
          </a:bodyPr>
          <a:lstStyle/>
          <a:p>
            <a:r>
              <a:rPr lang="en-US" sz="2400" b="1" dirty="0" smtClean="0"/>
              <a:t>Dramos_1701@yahoo.com                                  http://www.hyhrr.com   </a:t>
            </a:r>
            <a:endParaRPr lang="en-US" sz="2400" b="1" dirty="0"/>
          </a:p>
        </p:txBody>
      </p:sp>
      <p:sp>
        <p:nvSpPr>
          <p:cNvPr id="8" name="TextBox 7"/>
          <p:cNvSpPr txBox="1"/>
          <p:nvPr/>
        </p:nvSpPr>
        <p:spPr>
          <a:xfrm>
            <a:off x="0" y="5638800"/>
            <a:ext cx="9144000" cy="523220"/>
          </a:xfrm>
          <a:prstGeom prst="rect">
            <a:avLst/>
          </a:prstGeom>
          <a:noFill/>
        </p:spPr>
        <p:txBody>
          <a:bodyPr wrap="square" rtlCol="0">
            <a:spAutoFit/>
          </a:bodyPr>
          <a:lstStyle/>
          <a:p>
            <a:pPr algn="ctr"/>
            <a:r>
              <a:rPr lang="en-US" sz="2800" b="1" u="sng" dirty="0" smtClean="0"/>
              <a:t>Operating the first Friday of the month!</a:t>
            </a:r>
            <a:endParaRPr lang="en-US" sz="2800" b="1" u="sng"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L_Cudahy_Abandoned.jpg"/>
          <p:cNvPicPr>
            <a:picLocks noChangeAspect="1"/>
          </p:cNvPicPr>
          <p:nvPr/>
        </p:nvPicPr>
        <p:blipFill>
          <a:blip r:embed="rId2" cstate="print"/>
          <a:stretch>
            <a:fillRect/>
          </a:stretch>
        </p:blipFill>
        <p:spPr>
          <a:xfrm>
            <a:off x="457200" y="232691"/>
            <a:ext cx="8382000" cy="6244309"/>
          </a:xfrm>
          <a:prstGeom prst="rect">
            <a:avLst/>
          </a:prstGeom>
        </p:spPr>
      </p:pic>
      <p:sp>
        <p:nvSpPr>
          <p:cNvPr id="10" name="TextBox 9"/>
          <p:cNvSpPr txBox="1"/>
          <p:nvPr/>
        </p:nvSpPr>
        <p:spPr>
          <a:xfrm rot="21363403">
            <a:off x="2604030" y="2398689"/>
            <a:ext cx="3267241" cy="2215991"/>
          </a:xfrm>
          <a:prstGeom prst="rect">
            <a:avLst/>
          </a:prstGeom>
          <a:noFill/>
          <a:scene3d>
            <a:camera prst="orthographicFront"/>
            <a:lightRig rig="threePt" dir="t"/>
          </a:scene3d>
          <a:sp3d>
            <a:bevelT/>
          </a:sp3d>
        </p:spPr>
        <p:txBody>
          <a:bodyPr wrap="none" rtlCol="0">
            <a:spAutoFit/>
          </a:bodyPr>
          <a:lstStyle/>
          <a:p>
            <a:r>
              <a:rPr lang="en-US" sz="13800" dirty="0" smtClean="0">
                <a:latin typeface="Tekton Pro Ext" pitchFamily="34" charset="0"/>
              </a:rPr>
              <a:t>FIN</a:t>
            </a:r>
            <a:endParaRPr lang="en-US" sz="13800" dirty="0">
              <a:latin typeface="Tekton Pro Ext"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6647461" cy="461665"/>
          </a:xfrm>
          <a:prstGeom prst="rect">
            <a:avLst/>
          </a:prstGeom>
          <a:noFill/>
        </p:spPr>
        <p:txBody>
          <a:bodyPr wrap="none" rtlCol="0">
            <a:spAutoFit/>
          </a:bodyPr>
          <a:lstStyle/>
          <a:p>
            <a:r>
              <a:rPr lang="en-US" sz="2400" b="1" dirty="0" smtClean="0"/>
              <a:t>Original St John's Park Freight Terminal Demolition</a:t>
            </a:r>
            <a:endParaRPr lang="en-US" sz="2400" b="1" dirty="0"/>
          </a:p>
        </p:txBody>
      </p:sp>
      <p:pic>
        <p:nvPicPr>
          <p:cNvPr id="5" name="Picture 4" descr="SJP19.jpg"/>
          <p:cNvPicPr>
            <a:picLocks noChangeAspect="1"/>
          </p:cNvPicPr>
          <p:nvPr/>
        </p:nvPicPr>
        <p:blipFill>
          <a:blip r:embed="rId2" cstate="print">
            <a:grayscl/>
          </a:blip>
          <a:stretch>
            <a:fillRect/>
          </a:stretch>
        </p:blipFill>
        <p:spPr>
          <a:xfrm>
            <a:off x="567718" y="1447800"/>
            <a:ext cx="8119081" cy="5334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6" name="Picture 5" descr="SJP3.jpg"/>
          <p:cNvPicPr>
            <a:picLocks noChangeAspect="1"/>
          </p:cNvPicPr>
          <p:nvPr/>
        </p:nvPicPr>
        <p:blipFill>
          <a:blip r:embed="rId2" cstate="print"/>
          <a:stretch>
            <a:fillRect/>
          </a:stretch>
        </p:blipFill>
        <p:spPr>
          <a:xfrm>
            <a:off x="363132" y="1371599"/>
            <a:ext cx="8476068" cy="536694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7" name="Picture 2"/>
          <p:cNvPicPr>
            <a:picLocks noChangeAspect="1" noChangeArrowheads="1"/>
          </p:cNvPicPr>
          <p:nvPr/>
        </p:nvPicPr>
        <p:blipFill>
          <a:blip r:embed="rId2" cstate="print"/>
          <a:srcRect/>
          <a:stretch>
            <a:fillRect/>
          </a:stretch>
        </p:blipFill>
        <p:spPr bwMode="auto">
          <a:xfrm>
            <a:off x="3429000" y="768355"/>
            <a:ext cx="4572000" cy="5968900"/>
          </a:xfrm>
          <a:prstGeom prst="rect">
            <a:avLst/>
          </a:prstGeom>
          <a:noFill/>
          <a:ln w="9525">
            <a:noFill/>
            <a:miter lim="800000"/>
            <a:headEnd/>
            <a:tailEnd/>
          </a:ln>
        </p:spPr>
      </p:pic>
      <p:sp>
        <p:nvSpPr>
          <p:cNvPr id="8" name="TextBox 7"/>
          <p:cNvSpPr txBox="1"/>
          <p:nvPr/>
        </p:nvSpPr>
        <p:spPr>
          <a:xfrm>
            <a:off x="685801" y="2743200"/>
            <a:ext cx="2667000" cy="923330"/>
          </a:xfrm>
          <a:prstGeom prst="rect">
            <a:avLst/>
          </a:prstGeom>
          <a:noFill/>
        </p:spPr>
        <p:txBody>
          <a:bodyPr wrap="square" rtlCol="0">
            <a:spAutoFit/>
          </a:bodyPr>
          <a:lstStyle/>
          <a:p>
            <a:r>
              <a:rPr lang="en-US" dirty="0" smtClean="0"/>
              <a:t>Sanborn Maps Showing the pre High Line Route of the New York Central.</a:t>
            </a:r>
            <a:endParaRPr lang="en-US" dirty="0"/>
          </a:p>
        </p:txBody>
      </p:sp>
      <p:sp>
        <p:nvSpPr>
          <p:cNvPr id="9" name="TextBox 8"/>
          <p:cNvSpPr txBox="1"/>
          <p:nvPr/>
        </p:nvSpPr>
        <p:spPr>
          <a:xfrm>
            <a:off x="1143001" y="5181600"/>
            <a:ext cx="1828799" cy="923330"/>
          </a:xfrm>
          <a:prstGeom prst="rect">
            <a:avLst/>
          </a:prstGeom>
          <a:noFill/>
        </p:spPr>
        <p:txBody>
          <a:bodyPr wrap="square" rtlCol="0">
            <a:spAutoFit/>
          </a:bodyPr>
          <a:lstStyle/>
          <a:p>
            <a:pPr algn="ctr"/>
            <a:r>
              <a:rPr lang="en-US" dirty="0" smtClean="0"/>
              <a:t>Original St. John’s Park Freight Terminal</a:t>
            </a:r>
            <a:endParaRPr lang="en-US" dirty="0"/>
          </a:p>
        </p:txBody>
      </p:sp>
      <p:cxnSp>
        <p:nvCxnSpPr>
          <p:cNvPr id="11" name="Straight Arrow Connector 10"/>
          <p:cNvCxnSpPr>
            <a:stCxn id="9" idx="3"/>
          </p:cNvCxnSpPr>
          <p:nvPr/>
        </p:nvCxnSpPr>
        <p:spPr>
          <a:xfrm flipV="1">
            <a:off x="2971800" y="4495800"/>
            <a:ext cx="3886200" cy="11474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Freeform 9"/>
          <p:cNvSpPr/>
          <p:nvPr/>
        </p:nvSpPr>
        <p:spPr>
          <a:xfrm>
            <a:off x="5788152" y="1353312"/>
            <a:ext cx="324612" cy="1325880"/>
          </a:xfrm>
          <a:custGeom>
            <a:avLst/>
            <a:gdLst>
              <a:gd name="connsiteX0" fmla="*/ 315468 w 324612"/>
              <a:gd name="connsiteY0" fmla="*/ 1312164 h 1325880"/>
              <a:gd name="connsiteX1" fmla="*/ 324612 w 324612"/>
              <a:gd name="connsiteY1" fmla="*/ 0 h 1325880"/>
              <a:gd name="connsiteX2" fmla="*/ 0 w 324612"/>
              <a:gd name="connsiteY2" fmla="*/ 0 h 1325880"/>
              <a:gd name="connsiteX3" fmla="*/ 114300 w 324612"/>
              <a:gd name="connsiteY3" fmla="*/ 1325880 h 1325880"/>
              <a:gd name="connsiteX4" fmla="*/ 315468 w 324612"/>
              <a:gd name="connsiteY4" fmla="*/ 1312164 h 1325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12" h="1325880">
                <a:moveTo>
                  <a:pt x="315468" y="1312164"/>
                </a:moveTo>
                <a:lnTo>
                  <a:pt x="324612" y="0"/>
                </a:lnTo>
                <a:lnTo>
                  <a:pt x="0" y="0"/>
                </a:lnTo>
                <a:lnTo>
                  <a:pt x="114300" y="1325880"/>
                </a:lnTo>
                <a:lnTo>
                  <a:pt x="315468" y="1312164"/>
                </a:lnTo>
                <a:close/>
              </a:path>
            </a:pathLst>
          </a:custGeom>
          <a:solidFill>
            <a:schemeClr val="accent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1" y="1676400"/>
            <a:ext cx="2819400" cy="646331"/>
          </a:xfrm>
          <a:prstGeom prst="rect">
            <a:avLst/>
          </a:prstGeom>
          <a:noFill/>
        </p:spPr>
        <p:txBody>
          <a:bodyPr wrap="square" rtlCol="0">
            <a:spAutoFit/>
          </a:bodyPr>
          <a:lstStyle/>
          <a:p>
            <a:pPr algn="ctr"/>
            <a:r>
              <a:rPr lang="en-US" dirty="0" smtClean="0"/>
              <a:t>New St. John’s Park Freight Terminal</a:t>
            </a:r>
            <a:endParaRPr lang="en-US" dirty="0"/>
          </a:p>
        </p:txBody>
      </p:sp>
      <p:cxnSp>
        <p:nvCxnSpPr>
          <p:cNvPr id="14" name="Straight Arrow Connector 13"/>
          <p:cNvCxnSpPr>
            <a:stCxn id="12" idx="3"/>
          </p:cNvCxnSpPr>
          <p:nvPr/>
        </p:nvCxnSpPr>
        <p:spPr>
          <a:xfrm flipV="1">
            <a:off x="3276601" y="1752600"/>
            <a:ext cx="2514599" cy="2469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6858000" y="4114800"/>
            <a:ext cx="457200" cy="533400"/>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2050" name="Picture 2"/>
          <p:cNvPicPr>
            <a:picLocks noChangeAspect="1" noChangeArrowheads="1"/>
          </p:cNvPicPr>
          <p:nvPr/>
        </p:nvPicPr>
        <p:blipFill>
          <a:blip r:embed="rId2" cstate="print"/>
          <a:srcRect/>
          <a:stretch>
            <a:fillRect/>
          </a:stretch>
        </p:blipFill>
        <p:spPr bwMode="auto">
          <a:xfrm>
            <a:off x="3479975" y="838200"/>
            <a:ext cx="4597225" cy="5867400"/>
          </a:xfrm>
          <a:prstGeom prst="rect">
            <a:avLst/>
          </a:prstGeom>
          <a:noFill/>
          <a:ln w="9525">
            <a:noFill/>
            <a:miter lim="800000"/>
            <a:headEnd/>
            <a:tailEnd/>
          </a:ln>
        </p:spPr>
      </p:pic>
      <p:sp>
        <p:nvSpPr>
          <p:cNvPr id="6" name="TextBox 5"/>
          <p:cNvSpPr txBox="1"/>
          <p:nvPr/>
        </p:nvSpPr>
        <p:spPr>
          <a:xfrm>
            <a:off x="685801" y="2743200"/>
            <a:ext cx="2667000" cy="923330"/>
          </a:xfrm>
          <a:prstGeom prst="rect">
            <a:avLst/>
          </a:prstGeom>
          <a:noFill/>
        </p:spPr>
        <p:txBody>
          <a:bodyPr wrap="square" rtlCol="0">
            <a:spAutoFit/>
          </a:bodyPr>
          <a:lstStyle/>
          <a:p>
            <a:r>
              <a:rPr lang="en-US" dirty="0" smtClean="0"/>
              <a:t>Sanborn Maps Showing the pre High Line Route of the New York Central.</a:t>
            </a:r>
            <a:endParaRPr lang="en-US" dirty="0"/>
          </a:p>
        </p:txBody>
      </p:sp>
      <p:sp>
        <p:nvSpPr>
          <p:cNvPr id="8" name="TextBox 7"/>
          <p:cNvSpPr txBox="1"/>
          <p:nvPr/>
        </p:nvSpPr>
        <p:spPr>
          <a:xfrm>
            <a:off x="7467600" y="3048000"/>
            <a:ext cx="1676400" cy="1477328"/>
          </a:xfrm>
          <a:prstGeom prst="rect">
            <a:avLst/>
          </a:prstGeom>
          <a:noFill/>
        </p:spPr>
        <p:txBody>
          <a:bodyPr wrap="square" rtlCol="0">
            <a:spAutoFit/>
          </a:bodyPr>
          <a:lstStyle/>
          <a:p>
            <a:r>
              <a:rPr lang="en-US" dirty="0" smtClean="0"/>
              <a:t>In this map there is no tracks turning eastward into NABISCO.</a:t>
            </a:r>
            <a:endParaRPr lang="en-US" dirty="0"/>
          </a:p>
        </p:txBody>
      </p:sp>
      <p:cxnSp>
        <p:nvCxnSpPr>
          <p:cNvPr id="14" name="Shape 13"/>
          <p:cNvCxnSpPr>
            <a:stCxn id="8" idx="0"/>
          </p:cNvCxnSpPr>
          <p:nvPr/>
        </p:nvCxnSpPr>
        <p:spPr>
          <a:xfrm rot="16200000" flipV="1">
            <a:off x="6743700" y="1485900"/>
            <a:ext cx="1524000" cy="1600200"/>
          </a:xfrm>
          <a:prstGeom prst="bentConnector2">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7" name="Picture 6" descr="Plate6.jpg"/>
          <p:cNvPicPr>
            <a:picLocks noChangeAspect="1"/>
          </p:cNvPicPr>
          <p:nvPr/>
        </p:nvPicPr>
        <p:blipFill>
          <a:blip r:embed="rId2" cstate="print"/>
          <a:stretch>
            <a:fillRect/>
          </a:stretch>
        </p:blipFill>
        <p:spPr>
          <a:xfrm>
            <a:off x="685800" y="1429146"/>
            <a:ext cx="7696200" cy="5428854"/>
          </a:xfrm>
          <a:prstGeom prst="rect">
            <a:avLst/>
          </a:prstGeom>
        </p:spPr>
      </p:pic>
      <p:sp>
        <p:nvSpPr>
          <p:cNvPr id="8" name="TextBox 7"/>
          <p:cNvSpPr txBox="1"/>
          <p:nvPr/>
        </p:nvSpPr>
        <p:spPr>
          <a:xfrm>
            <a:off x="3088346" y="6477000"/>
            <a:ext cx="5217454" cy="276999"/>
          </a:xfrm>
          <a:prstGeom prst="rect">
            <a:avLst/>
          </a:prstGeom>
          <a:noFill/>
        </p:spPr>
        <p:txBody>
          <a:bodyPr wrap="none" rtlCol="0">
            <a:spAutoFit/>
          </a:bodyPr>
          <a:lstStyle/>
          <a:p>
            <a:r>
              <a:rPr lang="en-US" sz="1200" dirty="0" smtClean="0"/>
              <a:t>George W. and Walter S. Bromley Insurance Map 1920-22 NYPL Digital Collection</a:t>
            </a:r>
            <a:endParaRPr lang="en-US" sz="1200" dirty="0"/>
          </a:p>
        </p:txBody>
      </p:sp>
      <p:sp>
        <p:nvSpPr>
          <p:cNvPr id="6" name="TextBox 5"/>
          <p:cNvSpPr txBox="1"/>
          <p:nvPr/>
        </p:nvSpPr>
        <p:spPr>
          <a:xfrm>
            <a:off x="1295400" y="5257800"/>
            <a:ext cx="2209800" cy="923330"/>
          </a:xfrm>
          <a:prstGeom prst="rect">
            <a:avLst/>
          </a:prstGeom>
          <a:noFill/>
        </p:spPr>
        <p:txBody>
          <a:bodyPr wrap="square" rtlCol="0">
            <a:spAutoFit/>
          </a:bodyPr>
          <a:lstStyle/>
          <a:p>
            <a:r>
              <a:rPr lang="en-US" dirty="0" smtClean="0"/>
              <a:t>Note the tracks turning into NABISCO.</a:t>
            </a:r>
            <a:endParaRPr lang="en-US" dirty="0"/>
          </a:p>
        </p:txBody>
      </p:sp>
      <p:cxnSp>
        <p:nvCxnSpPr>
          <p:cNvPr id="10" name="Straight Arrow Connector 9"/>
          <p:cNvCxnSpPr/>
          <p:nvPr/>
        </p:nvCxnSpPr>
        <p:spPr>
          <a:xfrm flipV="1">
            <a:off x="2895600" y="5334001"/>
            <a:ext cx="2133600" cy="3809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Plate7.jpg"/>
          <p:cNvPicPr>
            <a:picLocks noChangeAspect="1"/>
          </p:cNvPicPr>
          <p:nvPr/>
        </p:nvPicPr>
        <p:blipFill>
          <a:blip r:embed="rId2" cstate="print"/>
          <a:stretch>
            <a:fillRect/>
          </a:stretch>
        </p:blipFill>
        <p:spPr>
          <a:xfrm>
            <a:off x="838200" y="1429146"/>
            <a:ext cx="7696200" cy="5428854"/>
          </a:xfrm>
          <a:prstGeom prst="rect">
            <a:avLst/>
          </a:prstGeom>
        </p:spPr>
      </p:pic>
      <p:sp>
        <p:nvSpPr>
          <p:cNvPr id="6" name="TextBox 5"/>
          <p:cNvSpPr txBox="1"/>
          <p:nvPr/>
        </p:nvSpPr>
        <p:spPr>
          <a:xfrm>
            <a:off x="3088346" y="6428601"/>
            <a:ext cx="5217454" cy="276999"/>
          </a:xfrm>
          <a:prstGeom prst="rect">
            <a:avLst/>
          </a:prstGeom>
          <a:noFill/>
        </p:spPr>
        <p:txBody>
          <a:bodyPr wrap="none" rtlCol="0">
            <a:spAutoFit/>
          </a:bodyPr>
          <a:lstStyle/>
          <a:p>
            <a:r>
              <a:rPr lang="en-US" sz="1200" dirty="0" smtClean="0"/>
              <a:t>George W. and Walter S. Bromley Insurance Map 1920-22 NYPL Digital Collection</a:t>
            </a:r>
            <a:endParaRPr lang="en-US"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7" name="Picture 6" descr="Plate16.jpg"/>
          <p:cNvPicPr>
            <a:picLocks noChangeAspect="1"/>
          </p:cNvPicPr>
          <p:nvPr/>
        </p:nvPicPr>
        <p:blipFill>
          <a:blip r:embed="rId2" cstate="print"/>
          <a:stretch>
            <a:fillRect/>
          </a:stretch>
        </p:blipFill>
        <p:spPr>
          <a:xfrm>
            <a:off x="680421" y="1371600"/>
            <a:ext cx="7777779" cy="5486400"/>
          </a:xfrm>
          <a:prstGeom prst="rect">
            <a:avLst/>
          </a:prstGeom>
        </p:spPr>
      </p:pic>
      <p:sp>
        <p:nvSpPr>
          <p:cNvPr id="8" name="TextBox 7"/>
          <p:cNvSpPr txBox="1"/>
          <p:nvPr/>
        </p:nvSpPr>
        <p:spPr>
          <a:xfrm>
            <a:off x="3088346" y="6477000"/>
            <a:ext cx="5217454" cy="276999"/>
          </a:xfrm>
          <a:prstGeom prst="rect">
            <a:avLst/>
          </a:prstGeom>
          <a:noFill/>
        </p:spPr>
        <p:txBody>
          <a:bodyPr wrap="none" rtlCol="0">
            <a:spAutoFit/>
          </a:bodyPr>
          <a:lstStyle/>
          <a:p>
            <a:r>
              <a:rPr lang="en-US" sz="1200" dirty="0" smtClean="0"/>
              <a:t>George W. and Walter S. Bromley Insurance Map 1920-22 NYPL Digital Collection</a:t>
            </a:r>
            <a:endParaRPr lang="en-US" sz="1200" dirty="0"/>
          </a:p>
        </p:txBody>
      </p:sp>
      <p:sp>
        <p:nvSpPr>
          <p:cNvPr id="6" name="TextBox 5"/>
          <p:cNvSpPr txBox="1"/>
          <p:nvPr/>
        </p:nvSpPr>
        <p:spPr>
          <a:xfrm>
            <a:off x="7543800" y="990600"/>
            <a:ext cx="1109599" cy="369332"/>
          </a:xfrm>
          <a:prstGeom prst="rect">
            <a:avLst/>
          </a:prstGeom>
          <a:noFill/>
        </p:spPr>
        <p:txBody>
          <a:bodyPr wrap="none" rtlCol="0">
            <a:spAutoFit/>
          </a:bodyPr>
          <a:lstStyle/>
          <a:p>
            <a:r>
              <a:rPr lang="en-US" dirty="0" smtClean="0"/>
              <a:t>Milk Shed</a:t>
            </a:r>
            <a:endParaRPr lang="en-US" dirty="0"/>
          </a:p>
        </p:txBody>
      </p:sp>
      <p:cxnSp>
        <p:nvCxnSpPr>
          <p:cNvPr id="10" name="Straight Arrow Connector 9"/>
          <p:cNvCxnSpPr>
            <a:stCxn id="6" idx="2"/>
          </p:cNvCxnSpPr>
          <p:nvPr/>
        </p:nvCxnSpPr>
        <p:spPr>
          <a:xfrm rot="5400000">
            <a:off x="6024666" y="1583666"/>
            <a:ext cx="2297668" cy="1850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strVal val="#ppt_w*0.7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Plate17.jpg"/>
          <p:cNvPicPr>
            <a:picLocks noChangeAspect="1"/>
          </p:cNvPicPr>
          <p:nvPr/>
        </p:nvPicPr>
        <p:blipFill>
          <a:blip r:embed="rId2" cstate="print"/>
          <a:stretch>
            <a:fillRect/>
          </a:stretch>
        </p:blipFill>
        <p:spPr>
          <a:xfrm>
            <a:off x="685800" y="1371600"/>
            <a:ext cx="7772400" cy="5482605"/>
          </a:xfrm>
          <a:prstGeom prst="rect">
            <a:avLst/>
          </a:prstGeom>
        </p:spPr>
      </p:pic>
      <p:sp>
        <p:nvSpPr>
          <p:cNvPr id="6" name="TextBox 5"/>
          <p:cNvSpPr txBox="1"/>
          <p:nvPr/>
        </p:nvSpPr>
        <p:spPr>
          <a:xfrm>
            <a:off x="3088346" y="6504801"/>
            <a:ext cx="5217454" cy="276999"/>
          </a:xfrm>
          <a:prstGeom prst="rect">
            <a:avLst/>
          </a:prstGeom>
          <a:noFill/>
        </p:spPr>
        <p:txBody>
          <a:bodyPr wrap="none" rtlCol="0">
            <a:spAutoFit/>
          </a:bodyPr>
          <a:lstStyle/>
          <a:p>
            <a:r>
              <a:rPr lang="en-US" sz="1200" dirty="0" smtClean="0"/>
              <a:t>George W. and Walter S. Bromley Insurance Map 1920-22 NYPL Digital Collection</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dirty="0"/>
              <a:t>Researching, modeling and operating the New York Central </a:t>
            </a:r>
            <a:r>
              <a:rPr lang="en-US" sz="2400" b="1" dirty="0" smtClean="0"/>
              <a:t>Railroad’s </a:t>
            </a:r>
            <a:r>
              <a:rPr lang="en-US" sz="2400" b="1" dirty="0"/>
              <a:t>High Line In HO Scale</a:t>
            </a:r>
          </a:p>
        </p:txBody>
      </p:sp>
      <p:sp>
        <p:nvSpPr>
          <p:cNvPr id="3" name="TextBox 2"/>
          <p:cNvSpPr txBox="1"/>
          <p:nvPr/>
        </p:nvSpPr>
        <p:spPr>
          <a:xfrm>
            <a:off x="914400" y="1066800"/>
            <a:ext cx="3036729" cy="461665"/>
          </a:xfrm>
          <a:prstGeom prst="rect">
            <a:avLst/>
          </a:prstGeom>
          <a:noFill/>
        </p:spPr>
        <p:txBody>
          <a:bodyPr wrap="none" rtlCol="0">
            <a:spAutoFit/>
          </a:bodyPr>
          <a:lstStyle/>
          <a:p>
            <a:r>
              <a:rPr lang="en-US" sz="2400" b="1" dirty="0" smtClean="0"/>
              <a:t>What is the High Line?</a:t>
            </a:r>
            <a:endParaRPr lang="en-US" sz="2400" b="1" dirty="0"/>
          </a:p>
        </p:txBody>
      </p:sp>
      <p:sp>
        <p:nvSpPr>
          <p:cNvPr id="5" name="TextBox 4"/>
          <p:cNvSpPr txBox="1"/>
          <p:nvPr/>
        </p:nvSpPr>
        <p:spPr>
          <a:xfrm>
            <a:off x="1066800" y="1600200"/>
            <a:ext cx="8077200" cy="2308324"/>
          </a:xfrm>
          <a:prstGeom prst="rect">
            <a:avLst/>
          </a:prstGeom>
          <a:noFill/>
        </p:spPr>
        <p:txBody>
          <a:bodyPr wrap="square" rtlCol="0">
            <a:spAutoFit/>
          </a:bodyPr>
          <a:lstStyle/>
          <a:p>
            <a:r>
              <a:rPr lang="en-US" sz="2400" b="1" dirty="0" smtClean="0"/>
              <a:t>The “High Line” is the elevated portion of the 30</a:t>
            </a:r>
            <a:r>
              <a:rPr lang="en-US" sz="2400" b="1" baseline="30000" dirty="0" smtClean="0"/>
              <a:t>th</a:t>
            </a:r>
            <a:r>
              <a:rPr lang="en-US" sz="2400" b="1" dirty="0" smtClean="0"/>
              <a:t> Street Branch of the New York Central Railroad in New York City.  The Elevated portion of the 30</a:t>
            </a:r>
            <a:r>
              <a:rPr lang="en-US" sz="2400" b="1" baseline="30000" dirty="0" smtClean="0"/>
              <a:t>th</a:t>
            </a:r>
            <a:r>
              <a:rPr lang="en-US" sz="2400" b="1" dirty="0" smtClean="0"/>
              <a:t> Street Branch or High Line begins its run at 33</a:t>
            </a:r>
            <a:r>
              <a:rPr lang="en-US" sz="2400" b="1" baseline="30000" dirty="0" smtClean="0"/>
              <a:t>rd</a:t>
            </a:r>
            <a:r>
              <a:rPr lang="en-US" sz="2400" b="1" dirty="0" smtClean="0"/>
              <a:t> Street and heads south to St’ Johns Park Terminal.  This was built as a grade elimination project as part of the West Side Improvement Project.</a:t>
            </a:r>
            <a:endParaRPr lang="en-US" sz="2400" b="1" dirty="0"/>
          </a:p>
        </p:txBody>
      </p:sp>
      <p:pic>
        <p:nvPicPr>
          <p:cNvPr id="2050" name="Picture 2" descr="http://www.railroad.net/articles/railfanning/westside/media/jwsicvr.jpg"/>
          <p:cNvPicPr>
            <a:picLocks noChangeAspect="1" noChangeArrowheads="1"/>
          </p:cNvPicPr>
          <p:nvPr/>
        </p:nvPicPr>
        <p:blipFill>
          <a:blip r:embed="rId2" cstate="print"/>
          <a:srcRect/>
          <a:stretch>
            <a:fillRect/>
          </a:stretch>
        </p:blipFill>
        <p:spPr bwMode="auto">
          <a:xfrm>
            <a:off x="6553200" y="3581400"/>
            <a:ext cx="2286000" cy="3131090"/>
          </a:xfrm>
          <a:prstGeom prst="rect">
            <a:avLst/>
          </a:prstGeom>
          <a:noFill/>
        </p:spPr>
      </p:pic>
      <p:pic>
        <p:nvPicPr>
          <p:cNvPr id="2052" name="Picture 4" descr="http://www.railroad.net/articles/railfanning/westside/media/jwsimap1.jpg"/>
          <p:cNvPicPr>
            <a:picLocks noChangeAspect="1" noChangeArrowheads="1"/>
          </p:cNvPicPr>
          <p:nvPr/>
        </p:nvPicPr>
        <p:blipFill>
          <a:blip r:embed="rId3" cstate="print"/>
          <a:srcRect/>
          <a:stretch>
            <a:fillRect/>
          </a:stretch>
        </p:blipFill>
        <p:spPr bwMode="auto">
          <a:xfrm>
            <a:off x="914400" y="3962400"/>
            <a:ext cx="5021746" cy="282857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6" name="Picture 5" descr="Plate18.jpg"/>
          <p:cNvPicPr>
            <a:picLocks noChangeAspect="1"/>
          </p:cNvPicPr>
          <p:nvPr/>
        </p:nvPicPr>
        <p:blipFill>
          <a:blip r:embed="rId2" cstate="print"/>
          <a:stretch>
            <a:fillRect/>
          </a:stretch>
        </p:blipFill>
        <p:spPr>
          <a:xfrm>
            <a:off x="838199" y="1371600"/>
            <a:ext cx="7669755" cy="5410200"/>
          </a:xfrm>
          <a:prstGeom prst="rect">
            <a:avLst/>
          </a:prstGeom>
        </p:spPr>
      </p:pic>
      <p:sp>
        <p:nvSpPr>
          <p:cNvPr id="7" name="TextBox 6"/>
          <p:cNvSpPr txBox="1"/>
          <p:nvPr/>
        </p:nvSpPr>
        <p:spPr>
          <a:xfrm>
            <a:off x="3088346" y="6428601"/>
            <a:ext cx="5217454" cy="276999"/>
          </a:xfrm>
          <a:prstGeom prst="rect">
            <a:avLst/>
          </a:prstGeom>
          <a:noFill/>
        </p:spPr>
        <p:txBody>
          <a:bodyPr wrap="none" rtlCol="0">
            <a:spAutoFit/>
          </a:bodyPr>
          <a:lstStyle/>
          <a:p>
            <a:r>
              <a:rPr lang="en-US" sz="1200" dirty="0" smtClean="0"/>
              <a:t>George W. and Walter S. Bromley Insurance Map 1920-22 NYPL Digital Collection</a:t>
            </a:r>
            <a:endParaRPr 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7" name="Picture 6" descr="Plate19.jpg"/>
          <p:cNvPicPr>
            <a:picLocks noChangeAspect="1"/>
          </p:cNvPicPr>
          <p:nvPr/>
        </p:nvPicPr>
        <p:blipFill>
          <a:blip r:embed="rId2" cstate="print"/>
          <a:stretch>
            <a:fillRect/>
          </a:stretch>
        </p:blipFill>
        <p:spPr>
          <a:xfrm>
            <a:off x="762001" y="1394051"/>
            <a:ext cx="7745954" cy="5463950"/>
          </a:xfrm>
          <a:prstGeom prst="rect">
            <a:avLst/>
          </a:prstGeom>
        </p:spPr>
      </p:pic>
      <p:sp>
        <p:nvSpPr>
          <p:cNvPr id="8" name="TextBox 7"/>
          <p:cNvSpPr txBox="1"/>
          <p:nvPr/>
        </p:nvSpPr>
        <p:spPr>
          <a:xfrm>
            <a:off x="3088346" y="6400800"/>
            <a:ext cx="5217454" cy="276999"/>
          </a:xfrm>
          <a:prstGeom prst="rect">
            <a:avLst/>
          </a:prstGeom>
          <a:noFill/>
        </p:spPr>
        <p:txBody>
          <a:bodyPr wrap="none" rtlCol="0">
            <a:spAutoFit/>
          </a:bodyPr>
          <a:lstStyle/>
          <a:p>
            <a:r>
              <a:rPr lang="en-US" sz="1200" dirty="0" smtClean="0"/>
              <a:t>George W. and Walter S. Bromley Insurance Map 1920-22 NYPL Digital Collection</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6" name="Picture 5" descr="SJP14.jpg"/>
          <p:cNvPicPr>
            <a:picLocks noChangeAspect="1"/>
          </p:cNvPicPr>
          <p:nvPr/>
        </p:nvPicPr>
        <p:blipFill>
          <a:blip r:embed="rId2" cstate="print">
            <a:grayscl/>
          </a:blip>
          <a:stretch>
            <a:fillRect/>
          </a:stretch>
        </p:blipFill>
        <p:spPr>
          <a:xfrm>
            <a:off x="887977" y="1371600"/>
            <a:ext cx="7189223" cy="5411008"/>
          </a:xfrm>
          <a:prstGeom prst="rect">
            <a:avLst/>
          </a:prstGeom>
        </p:spPr>
      </p:pic>
      <p:sp>
        <p:nvSpPr>
          <p:cNvPr id="7" name="TextBox 6"/>
          <p:cNvSpPr txBox="1"/>
          <p:nvPr/>
        </p:nvSpPr>
        <p:spPr>
          <a:xfrm>
            <a:off x="5715000" y="6248400"/>
            <a:ext cx="2272930" cy="369332"/>
          </a:xfrm>
          <a:prstGeom prst="rect">
            <a:avLst/>
          </a:prstGeom>
          <a:noFill/>
        </p:spPr>
        <p:txBody>
          <a:bodyPr wrap="none" rtlCol="0">
            <a:spAutoFit/>
          </a:bodyPr>
          <a:lstStyle/>
          <a:p>
            <a:r>
              <a:rPr lang="en-US" dirty="0" smtClean="0">
                <a:solidFill>
                  <a:schemeClr val="bg1"/>
                </a:solidFill>
              </a:rPr>
              <a:t>Leaving St. John’s Park</a:t>
            </a:r>
            <a:endParaRPr lang="en-US" dirty="0">
              <a:solidFill>
                <a:schemeClr val="bg1"/>
              </a:solidFill>
            </a:endParaRPr>
          </a:p>
        </p:txBody>
      </p:sp>
      <p:sp>
        <p:nvSpPr>
          <p:cNvPr id="8" name="TextBox 7"/>
          <p:cNvSpPr txBox="1"/>
          <p:nvPr/>
        </p:nvSpPr>
        <p:spPr>
          <a:xfrm>
            <a:off x="1981200" y="1524000"/>
            <a:ext cx="1512145" cy="369332"/>
          </a:xfrm>
          <a:prstGeom prst="rect">
            <a:avLst/>
          </a:prstGeom>
          <a:noFill/>
        </p:spPr>
        <p:txBody>
          <a:bodyPr wrap="none" rtlCol="0">
            <a:spAutoFit/>
          </a:bodyPr>
          <a:lstStyle/>
          <a:p>
            <a:r>
              <a:rPr lang="en-US" dirty="0" smtClean="0">
                <a:solidFill>
                  <a:schemeClr val="bg1"/>
                </a:solidFill>
              </a:rPr>
              <a:t>St. John’s Park</a:t>
            </a:r>
            <a:endParaRPr lang="en-US" dirty="0">
              <a:solidFill>
                <a:schemeClr val="bg1"/>
              </a:solidFill>
            </a:endParaRPr>
          </a:p>
        </p:txBody>
      </p:sp>
      <p:cxnSp>
        <p:nvCxnSpPr>
          <p:cNvPr id="10" name="Straight Arrow Connector 9"/>
          <p:cNvCxnSpPr>
            <a:stCxn id="8" idx="1"/>
          </p:cNvCxnSpPr>
          <p:nvPr/>
        </p:nvCxnSpPr>
        <p:spPr>
          <a:xfrm rot="10800000" flipV="1">
            <a:off x="1371600" y="1708666"/>
            <a:ext cx="609600" cy="65353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SJP12.jpg"/>
          <p:cNvPicPr>
            <a:picLocks noChangeAspect="1"/>
          </p:cNvPicPr>
          <p:nvPr/>
        </p:nvPicPr>
        <p:blipFill>
          <a:blip r:embed="rId2" cstate="print">
            <a:grayscl/>
          </a:blip>
          <a:stretch>
            <a:fillRect/>
          </a:stretch>
        </p:blipFill>
        <p:spPr>
          <a:xfrm>
            <a:off x="533400" y="1375192"/>
            <a:ext cx="8229600" cy="5406608"/>
          </a:xfrm>
          <a:prstGeom prst="rect">
            <a:avLst/>
          </a:prstGeom>
        </p:spPr>
      </p:pic>
      <p:sp>
        <p:nvSpPr>
          <p:cNvPr id="6" name="TextBox 5"/>
          <p:cNvSpPr txBox="1"/>
          <p:nvPr/>
        </p:nvSpPr>
        <p:spPr>
          <a:xfrm>
            <a:off x="6324601" y="1600200"/>
            <a:ext cx="1752600" cy="646331"/>
          </a:xfrm>
          <a:prstGeom prst="rect">
            <a:avLst/>
          </a:prstGeom>
          <a:noFill/>
        </p:spPr>
        <p:txBody>
          <a:bodyPr wrap="square" rtlCol="0">
            <a:spAutoFit/>
          </a:bodyPr>
          <a:lstStyle/>
          <a:p>
            <a:r>
              <a:rPr lang="en-US" dirty="0" smtClean="0"/>
              <a:t>St. John’s Park Freight Terminal</a:t>
            </a:r>
            <a:endParaRPr lang="en-US" dirty="0"/>
          </a:p>
        </p:txBody>
      </p:sp>
      <p:cxnSp>
        <p:nvCxnSpPr>
          <p:cNvPr id="8" name="Straight Arrow Connector 7"/>
          <p:cNvCxnSpPr>
            <a:stCxn id="6" idx="2"/>
          </p:cNvCxnSpPr>
          <p:nvPr/>
        </p:nvCxnSpPr>
        <p:spPr>
          <a:xfrm rot="16200000" flipH="1">
            <a:off x="7543116" y="1904315"/>
            <a:ext cx="496669" cy="11810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2362200" y="6324600"/>
            <a:ext cx="1525354" cy="369332"/>
          </a:xfrm>
          <a:prstGeom prst="rect">
            <a:avLst/>
          </a:prstGeom>
          <a:noFill/>
        </p:spPr>
        <p:txBody>
          <a:bodyPr wrap="none" rtlCol="0">
            <a:spAutoFit/>
          </a:bodyPr>
          <a:lstStyle/>
          <a:p>
            <a:r>
              <a:rPr lang="en-US" dirty="0" smtClean="0"/>
              <a:t>Hudson Street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SJP11.jpg"/>
          <p:cNvPicPr>
            <a:picLocks noChangeAspect="1"/>
          </p:cNvPicPr>
          <p:nvPr/>
        </p:nvPicPr>
        <p:blipFill>
          <a:blip r:embed="rId2" cstate="print">
            <a:grayscl/>
          </a:blip>
          <a:stretch>
            <a:fillRect/>
          </a:stretch>
        </p:blipFill>
        <p:spPr>
          <a:xfrm>
            <a:off x="446314" y="1447800"/>
            <a:ext cx="8191500" cy="5334000"/>
          </a:xfrm>
          <a:prstGeom prst="rect">
            <a:avLst/>
          </a:prstGeom>
        </p:spPr>
      </p:pic>
      <p:sp>
        <p:nvSpPr>
          <p:cNvPr id="6" name="TextBox 5"/>
          <p:cNvSpPr txBox="1"/>
          <p:nvPr/>
        </p:nvSpPr>
        <p:spPr>
          <a:xfrm>
            <a:off x="533400" y="6324600"/>
            <a:ext cx="1525354" cy="369332"/>
          </a:xfrm>
          <a:prstGeom prst="rect">
            <a:avLst/>
          </a:prstGeom>
          <a:noFill/>
        </p:spPr>
        <p:txBody>
          <a:bodyPr wrap="none" rtlCol="0">
            <a:spAutoFit/>
          </a:bodyPr>
          <a:lstStyle/>
          <a:p>
            <a:r>
              <a:rPr lang="en-US" dirty="0" smtClean="0"/>
              <a:t>Hudson Street</a:t>
            </a:r>
            <a:endParaRPr lang="en-US" dirty="0"/>
          </a:p>
        </p:txBody>
      </p:sp>
      <p:sp>
        <p:nvSpPr>
          <p:cNvPr id="7" name="TextBox 6"/>
          <p:cNvSpPr txBox="1"/>
          <p:nvPr/>
        </p:nvSpPr>
        <p:spPr>
          <a:xfrm>
            <a:off x="6324601" y="1600200"/>
            <a:ext cx="1752600" cy="646331"/>
          </a:xfrm>
          <a:prstGeom prst="rect">
            <a:avLst/>
          </a:prstGeom>
          <a:noFill/>
        </p:spPr>
        <p:txBody>
          <a:bodyPr wrap="square" rtlCol="0">
            <a:spAutoFit/>
          </a:bodyPr>
          <a:lstStyle/>
          <a:p>
            <a:r>
              <a:rPr lang="en-US" dirty="0" smtClean="0"/>
              <a:t>St. John’s Park Freight Terminal</a:t>
            </a:r>
            <a:endParaRPr lang="en-US" dirty="0"/>
          </a:p>
        </p:txBody>
      </p:sp>
      <p:cxnSp>
        <p:nvCxnSpPr>
          <p:cNvPr id="8" name="Straight Arrow Connector 7"/>
          <p:cNvCxnSpPr>
            <a:stCxn id="7" idx="2"/>
          </p:cNvCxnSpPr>
          <p:nvPr/>
        </p:nvCxnSpPr>
        <p:spPr>
          <a:xfrm rot="16200000" flipH="1">
            <a:off x="7543116" y="1904315"/>
            <a:ext cx="496669" cy="11810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SJP13.jpg"/>
          <p:cNvPicPr>
            <a:picLocks noChangeAspect="1"/>
          </p:cNvPicPr>
          <p:nvPr/>
        </p:nvPicPr>
        <p:blipFill>
          <a:blip r:embed="rId2" cstate="print">
            <a:grayscl/>
          </a:blip>
          <a:stretch>
            <a:fillRect/>
          </a:stretch>
        </p:blipFill>
        <p:spPr>
          <a:xfrm>
            <a:off x="457200" y="1447800"/>
            <a:ext cx="8308521" cy="5410200"/>
          </a:xfrm>
          <a:prstGeom prst="rect">
            <a:avLst/>
          </a:prstGeom>
        </p:spPr>
      </p:pic>
      <p:sp>
        <p:nvSpPr>
          <p:cNvPr id="6" name="TextBox 5"/>
          <p:cNvSpPr txBox="1"/>
          <p:nvPr/>
        </p:nvSpPr>
        <p:spPr>
          <a:xfrm>
            <a:off x="4876800" y="6248400"/>
            <a:ext cx="3125536" cy="369332"/>
          </a:xfrm>
          <a:prstGeom prst="rect">
            <a:avLst/>
          </a:prstGeom>
          <a:noFill/>
        </p:spPr>
        <p:txBody>
          <a:bodyPr wrap="none" rtlCol="0">
            <a:spAutoFit/>
          </a:bodyPr>
          <a:lstStyle/>
          <a:p>
            <a:r>
              <a:rPr lang="en-US" dirty="0" smtClean="0">
                <a:solidFill>
                  <a:schemeClr val="bg1"/>
                </a:solidFill>
              </a:rPr>
              <a:t>Making the turn off of Canal St.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6" name="Picture 5" descr="10th14th.jpg"/>
          <p:cNvPicPr>
            <a:picLocks noChangeAspect="1"/>
          </p:cNvPicPr>
          <p:nvPr/>
        </p:nvPicPr>
        <p:blipFill>
          <a:blip r:embed="rId2" cstate="print">
            <a:grayscl/>
          </a:blip>
          <a:stretch>
            <a:fillRect/>
          </a:stretch>
        </p:blipFill>
        <p:spPr>
          <a:xfrm>
            <a:off x="457200" y="1371600"/>
            <a:ext cx="8229600" cy="5406608"/>
          </a:xfrm>
          <a:prstGeom prst="rect">
            <a:avLst/>
          </a:prstGeom>
        </p:spPr>
      </p:pic>
      <p:sp>
        <p:nvSpPr>
          <p:cNvPr id="7" name="TextBox 6"/>
          <p:cNvSpPr txBox="1"/>
          <p:nvPr/>
        </p:nvSpPr>
        <p:spPr>
          <a:xfrm>
            <a:off x="4572000" y="6477000"/>
            <a:ext cx="4061881" cy="369332"/>
          </a:xfrm>
          <a:prstGeom prst="rect">
            <a:avLst/>
          </a:prstGeom>
          <a:noFill/>
        </p:spPr>
        <p:txBody>
          <a:bodyPr wrap="none" rtlCol="0">
            <a:spAutoFit/>
          </a:bodyPr>
          <a:lstStyle/>
          <a:p>
            <a:r>
              <a:rPr lang="en-US" dirty="0" smtClean="0">
                <a:solidFill>
                  <a:schemeClr val="bg1"/>
                </a:solidFill>
              </a:rPr>
              <a:t>Steam Dummy at 14</a:t>
            </a:r>
            <a:r>
              <a:rPr lang="en-US" baseline="30000" dirty="0" smtClean="0">
                <a:solidFill>
                  <a:schemeClr val="bg1"/>
                </a:solidFill>
              </a:rPr>
              <a:t>th</a:t>
            </a:r>
            <a:r>
              <a:rPr lang="en-US" dirty="0" smtClean="0">
                <a:solidFill>
                  <a:schemeClr val="bg1"/>
                </a:solidFill>
              </a:rPr>
              <a:t> Street and 10</a:t>
            </a:r>
            <a:r>
              <a:rPr lang="en-US" baseline="30000" dirty="0" smtClean="0">
                <a:solidFill>
                  <a:schemeClr val="bg1"/>
                </a:solidFill>
              </a:rPr>
              <a:t>th</a:t>
            </a:r>
            <a:r>
              <a:rPr lang="en-US" dirty="0" smtClean="0">
                <a:solidFill>
                  <a:schemeClr val="bg1"/>
                </a:solidFill>
              </a:rPr>
              <a:t> Ave</a:t>
            </a:r>
            <a:endParaRPr lang="en-US" dirty="0">
              <a:solidFill>
                <a:schemeClr val="bg1"/>
              </a:solidFill>
            </a:endParaRPr>
          </a:p>
        </p:txBody>
      </p:sp>
      <p:sp>
        <p:nvSpPr>
          <p:cNvPr id="8" name="TextBox 7"/>
          <p:cNvSpPr txBox="1"/>
          <p:nvPr/>
        </p:nvSpPr>
        <p:spPr>
          <a:xfrm>
            <a:off x="2209800" y="5867400"/>
            <a:ext cx="1620893" cy="369332"/>
          </a:xfrm>
          <a:prstGeom prst="rect">
            <a:avLst/>
          </a:prstGeom>
          <a:noFill/>
        </p:spPr>
        <p:txBody>
          <a:bodyPr wrap="none" rtlCol="0">
            <a:spAutoFit/>
          </a:bodyPr>
          <a:lstStyle/>
          <a:p>
            <a:r>
              <a:rPr lang="en-US" dirty="0" smtClean="0">
                <a:solidFill>
                  <a:schemeClr val="bg1"/>
                </a:solidFill>
              </a:rPr>
              <a:t>NYCRR Cowboy</a:t>
            </a:r>
            <a:endParaRPr lang="en-US" dirty="0">
              <a:solidFill>
                <a:schemeClr val="bg1"/>
              </a:solidFill>
            </a:endParaRPr>
          </a:p>
        </p:txBody>
      </p:sp>
      <p:sp>
        <p:nvSpPr>
          <p:cNvPr id="9" name="TextBox 8"/>
          <p:cNvSpPr txBox="1"/>
          <p:nvPr/>
        </p:nvSpPr>
        <p:spPr>
          <a:xfrm>
            <a:off x="5257800" y="3352800"/>
            <a:ext cx="1124667" cy="369332"/>
          </a:xfrm>
          <a:prstGeom prst="rect">
            <a:avLst/>
          </a:prstGeom>
          <a:noFill/>
        </p:spPr>
        <p:txBody>
          <a:bodyPr wrap="none" rtlCol="0">
            <a:spAutoFit/>
          </a:bodyPr>
          <a:lstStyle/>
          <a:p>
            <a:r>
              <a:rPr lang="en-US" dirty="0" smtClean="0">
                <a:solidFill>
                  <a:schemeClr val="bg1"/>
                </a:solidFill>
              </a:rPr>
              <a:t>Brakeman</a:t>
            </a:r>
            <a:endParaRPr lang="en-US" dirty="0">
              <a:solidFill>
                <a:schemeClr val="bg1"/>
              </a:solidFill>
            </a:endParaRPr>
          </a:p>
        </p:txBody>
      </p:sp>
      <p:cxnSp>
        <p:nvCxnSpPr>
          <p:cNvPr id="11" name="Straight Arrow Connector 10"/>
          <p:cNvCxnSpPr>
            <a:stCxn id="8" idx="0"/>
          </p:cNvCxnSpPr>
          <p:nvPr/>
        </p:nvCxnSpPr>
        <p:spPr>
          <a:xfrm rot="5400000" flipH="1" flipV="1">
            <a:off x="3262723" y="5091524"/>
            <a:ext cx="533400" cy="10183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9" idx="2"/>
          </p:cNvCxnSpPr>
          <p:nvPr/>
        </p:nvCxnSpPr>
        <p:spPr>
          <a:xfrm rot="5400000">
            <a:off x="5228334" y="3446800"/>
            <a:ext cx="316468" cy="8671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6" name="Picture 5" descr="SJP6.jpg"/>
          <p:cNvPicPr>
            <a:picLocks noChangeAspect="1"/>
          </p:cNvPicPr>
          <p:nvPr/>
        </p:nvPicPr>
        <p:blipFill>
          <a:blip r:embed="rId2" cstate="print">
            <a:grayscl/>
          </a:blip>
          <a:stretch>
            <a:fillRect/>
          </a:stretch>
        </p:blipFill>
        <p:spPr>
          <a:xfrm>
            <a:off x="688521" y="1447800"/>
            <a:ext cx="8074479" cy="5257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Semaphore4.jpg"/>
          <p:cNvPicPr>
            <a:picLocks noChangeAspect="1"/>
          </p:cNvPicPr>
          <p:nvPr/>
        </p:nvPicPr>
        <p:blipFill>
          <a:blip r:embed="rId2" cstate="print">
            <a:grayscl/>
          </a:blip>
          <a:stretch>
            <a:fillRect/>
          </a:stretch>
        </p:blipFill>
        <p:spPr>
          <a:xfrm>
            <a:off x="533400" y="1371600"/>
            <a:ext cx="8229600" cy="540660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NYCHRR-1.jpg"/>
          <p:cNvPicPr>
            <a:picLocks noChangeAspect="1"/>
          </p:cNvPicPr>
          <p:nvPr/>
        </p:nvPicPr>
        <p:blipFill>
          <a:blip r:embed="rId2" cstate="print">
            <a:grayscl/>
          </a:blip>
          <a:stretch>
            <a:fillRect/>
          </a:stretch>
        </p:blipFill>
        <p:spPr>
          <a:xfrm>
            <a:off x="457200" y="1371600"/>
            <a:ext cx="8153400" cy="535654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dirty="0"/>
              <a:t>Researching, modeling and operating the New York Central </a:t>
            </a:r>
            <a:r>
              <a:rPr lang="en-US" sz="2400" b="1" dirty="0" smtClean="0"/>
              <a:t>Railroad’s </a:t>
            </a:r>
            <a:r>
              <a:rPr lang="en-US" sz="2400" b="1" dirty="0"/>
              <a:t>High Line In HO Scale</a:t>
            </a:r>
          </a:p>
        </p:txBody>
      </p:sp>
      <p:sp>
        <p:nvSpPr>
          <p:cNvPr id="3" name="TextBox 2"/>
          <p:cNvSpPr txBox="1"/>
          <p:nvPr/>
        </p:nvSpPr>
        <p:spPr>
          <a:xfrm>
            <a:off x="76200" y="762000"/>
            <a:ext cx="5324406" cy="461665"/>
          </a:xfrm>
          <a:prstGeom prst="rect">
            <a:avLst/>
          </a:prstGeom>
          <a:noFill/>
        </p:spPr>
        <p:txBody>
          <a:bodyPr wrap="none" rtlCol="0">
            <a:spAutoFit/>
          </a:bodyPr>
          <a:lstStyle/>
          <a:p>
            <a:r>
              <a:rPr lang="en-US" sz="2400" b="1" dirty="0" smtClean="0"/>
              <a:t>The Beginning of the 30</a:t>
            </a:r>
            <a:r>
              <a:rPr lang="en-US" sz="2400" b="1" baseline="30000" dirty="0" smtClean="0"/>
              <a:t>th</a:t>
            </a:r>
            <a:r>
              <a:rPr lang="en-US" sz="2400" b="1" dirty="0" smtClean="0"/>
              <a:t> Street Branch</a:t>
            </a:r>
            <a:endParaRPr lang="en-US" sz="2400" b="1" dirty="0"/>
          </a:p>
        </p:txBody>
      </p:sp>
      <p:pic>
        <p:nvPicPr>
          <p:cNvPr id="7" name="Picture 6" descr="Spuyten_Duyvil_Bing.jpg"/>
          <p:cNvPicPr>
            <a:picLocks noChangeAspect="1"/>
          </p:cNvPicPr>
          <p:nvPr/>
        </p:nvPicPr>
        <p:blipFill>
          <a:blip r:embed="rId2" cstate="print"/>
          <a:stretch>
            <a:fillRect/>
          </a:stretch>
        </p:blipFill>
        <p:spPr>
          <a:xfrm>
            <a:off x="0" y="1230436"/>
            <a:ext cx="9144000" cy="5703764"/>
          </a:xfrm>
          <a:prstGeom prst="rect">
            <a:avLst/>
          </a:prstGeom>
        </p:spPr>
      </p:pic>
      <p:sp>
        <p:nvSpPr>
          <p:cNvPr id="10" name="Freeform 9"/>
          <p:cNvSpPr/>
          <p:nvPr/>
        </p:nvSpPr>
        <p:spPr>
          <a:xfrm>
            <a:off x="4343400" y="3457575"/>
            <a:ext cx="2352675" cy="504825"/>
          </a:xfrm>
          <a:custGeom>
            <a:avLst/>
            <a:gdLst>
              <a:gd name="connsiteX0" fmla="*/ 0 w 2352675"/>
              <a:gd name="connsiteY0" fmla="*/ 185737 h 500062"/>
              <a:gd name="connsiteX1" fmla="*/ 1162050 w 2352675"/>
              <a:gd name="connsiteY1" fmla="*/ 52387 h 500062"/>
              <a:gd name="connsiteX2" fmla="*/ 2352675 w 2352675"/>
              <a:gd name="connsiteY2" fmla="*/ 500062 h 500062"/>
            </a:gdLst>
            <a:ahLst/>
            <a:cxnLst>
              <a:cxn ang="0">
                <a:pos x="connsiteX0" y="connsiteY0"/>
              </a:cxn>
              <a:cxn ang="0">
                <a:pos x="connsiteX1" y="connsiteY1"/>
              </a:cxn>
              <a:cxn ang="0">
                <a:pos x="connsiteX2" y="connsiteY2"/>
              </a:cxn>
            </a:cxnLst>
            <a:rect l="l" t="t" r="r" b="b"/>
            <a:pathLst>
              <a:path w="2352675" h="500062">
                <a:moveTo>
                  <a:pt x="0" y="185737"/>
                </a:moveTo>
                <a:cubicBezTo>
                  <a:pt x="384969" y="92868"/>
                  <a:pt x="769938" y="0"/>
                  <a:pt x="1162050" y="52387"/>
                </a:cubicBezTo>
                <a:cubicBezTo>
                  <a:pt x="1554162" y="104774"/>
                  <a:pt x="1953418" y="302418"/>
                  <a:pt x="2352675" y="50006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 name="TextBox 10"/>
          <p:cNvSpPr txBox="1"/>
          <p:nvPr/>
        </p:nvSpPr>
        <p:spPr>
          <a:xfrm>
            <a:off x="762000" y="1905000"/>
            <a:ext cx="3733800" cy="1569660"/>
          </a:xfrm>
          <a:prstGeom prst="rect">
            <a:avLst/>
          </a:prstGeom>
          <a:noFill/>
        </p:spPr>
        <p:txBody>
          <a:bodyPr wrap="square" rtlCol="0">
            <a:spAutoFit/>
          </a:bodyPr>
          <a:lstStyle/>
          <a:p>
            <a:r>
              <a:rPr lang="en-US" sz="2400" dirty="0" smtClean="0"/>
              <a:t>Spuyten Duyvil pivot bridge.  The beginning of the New York Central’s 30</a:t>
            </a:r>
            <a:r>
              <a:rPr lang="en-US" sz="2400" baseline="30000" dirty="0" smtClean="0"/>
              <a:t>th</a:t>
            </a:r>
            <a:r>
              <a:rPr lang="en-US" sz="2400" dirty="0" smtClean="0"/>
              <a:t> Street Branch </a:t>
            </a:r>
            <a:r>
              <a:rPr lang="en-US" sz="1200" u="sng" dirty="0" smtClean="0"/>
              <a:t>(2010 Photo Bing Maps)</a:t>
            </a:r>
            <a:endParaRPr lang="en-US" sz="2400" u="sng" dirty="0"/>
          </a:p>
        </p:txBody>
      </p:sp>
      <p:sp>
        <p:nvSpPr>
          <p:cNvPr id="12" name="TextBox 11"/>
          <p:cNvSpPr txBox="1"/>
          <p:nvPr/>
        </p:nvSpPr>
        <p:spPr>
          <a:xfrm>
            <a:off x="3581400" y="4648200"/>
            <a:ext cx="3505200" cy="646331"/>
          </a:xfrm>
          <a:prstGeom prst="rect">
            <a:avLst/>
          </a:prstGeom>
          <a:noFill/>
        </p:spPr>
        <p:txBody>
          <a:bodyPr wrap="square" rtlCol="0">
            <a:spAutoFit/>
          </a:bodyPr>
          <a:lstStyle/>
          <a:p>
            <a:pPr algn="ctr"/>
            <a:r>
              <a:rPr lang="en-US" dirty="0" smtClean="0"/>
              <a:t>The New York Central employed a “Wye” at this location.</a:t>
            </a:r>
            <a:endParaRPr lang="en-US" dirty="0"/>
          </a:p>
        </p:txBody>
      </p:sp>
      <p:cxnSp>
        <p:nvCxnSpPr>
          <p:cNvPr id="14" name="Straight Arrow Connector 13"/>
          <p:cNvCxnSpPr>
            <a:stCxn id="12" idx="0"/>
            <a:endCxn id="10" idx="0"/>
          </p:cNvCxnSpPr>
          <p:nvPr/>
        </p:nvCxnSpPr>
        <p:spPr>
          <a:xfrm rot="16200000" flipV="1">
            <a:off x="4337141" y="3651341"/>
            <a:ext cx="1003119"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12" idx="0"/>
            <a:endCxn id="10" idx="2"/>
          </p:cNvCxnSpPr>
          <p:nvPr/>
        </p:nvCxnSpPr>
        <p:spPr>
          <a:xfrm rot="5400000" flipH="1" flipV="1">
            <a:off x="5672137" y="3624263"/>
            <a:ext cx="685800" cy="13620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2057400" y="5486400"/>
            <a:ext cx="2514600" cy="646331"/>
          </a:xfrm>
          <a:prstGeom prst="rect">
            <a:avLst/>
          </a:prstGeom>
          <a:noFill/>
        </p:spPr>
        <p:txBody>
          <a:bodyPr wrap="square" rtlCol="0">
            <a:spAutoFit/>
          </a:bodyPr>
          <a:lstStyle/>
          <a:p>
            <a:r>
              <a:rPr lang="en-US" dirty="0" smtClean="0"/>
              <a:t>First tracks built in September 29, 1849</a:t>
            </a:r>
            <a:endParaRPr lang="en-US" dirty="0"/>
          </a:p>
        </p:txBody>
      </p:sp>
      <p:sp>
        <p:nvSpPr>
          <p:cNvPr id="18" name="TextBox 17"/>
          <p:cNvSpPr txBox="1"/>
          <p:nvPr/>
        </p:nvSpPr>
        <p:spPr>
          <a:xfrm>
            <a:off x="914400" y="6488668"/>
            <a:ext cx="3241978" cy="369332"/>
          </a:xfrm>
          <a:prstGeom prst="rect">
            <a:avLst/>
          </a:prstGeom>
          <a:noFill/>
        </p:spPr>
        <p:txBody>
          <a:bodyPr wrap="none" rtlCol="0">
            <a:spAutoFit/>
          </a:bodyPr>
          <a:lstStyle/>
          <a:p>
            <a:r>
              <a:rPr lang="en-US" dirty="0" smtClean="0">
                <a:solidFill>
                  <a:schemeClr val="bg1"/>
                </a:solidFill>
              </a:rPr>
              <a:t>Johnson’s Ironworks  1853- 1924</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NYCLines.jpg"/>
          <p:cNvPicPr>
            <a:picLocks noChangeAspect="1"/>
          </p:cNvPicPr>
          <p:nvPr/>
        </p:nvPicPr>
        <p:blipFill>
          <a:blip r:embed="rId2" cstate="print">
            <a:grayscl/>
          </a:blip>
          <a:stretch>
            <a:fillRect/>
          </a:stretch>
        </p:blipFill>
        <p:spPr>
          <a:xfrm>
            <a:off x="457200" y="1377408"/>
            <a:ext cx="8226226" cy="5404392"/>
          </a:xfrm>
          <a:prstGeom prst="rect">
            <a:avLst/>
          </a:prstGeom>
        </p:spPr>
      </p:pic>
      <p:sp>
        <p:nvSpPr>
          <p:cNvPr id="6" name="TextBox 5"/>
          <p:cNvSpPr txBox="1"/>
          <p:nvPr/>
        </p:nvSpPr>
        <p:spPr>
          <a:xfrm>
            <a:off x="4114800" y="6324600"/>
            <a:ext cx="2753126" cy="369332"/>
          </a:xfrm>
          <a:prstGeom prst="rect">
            <a:avLst/>
          </a:prstGeom>
          <a:noFill/>
        </p:spPr>
        <p:txBody>
          <a:bodyPr wrap="none" rtlCol="0">
            <a:spAutoFit/>
          </a:bodyPr>
          <a:lstStyle/>
          <a:p>
            <a:r>
              <a:rPr lang="en-US" dirty="0" smtClean="0"/>
              <a:t>19</a:t>
            </a:r>
            <a:r>
              <a:rPr lang="en-US" baseline="30000" dirty="0" smtClean="0"/>
              <a:t>th</a:t>
            </a:r>
            <a:r>
              <a:rPr lang="en-US" dirty="0" smtClean="0"/>
              <a:t> Street and 10</a:t>
            </a:r>
            <a:r>
              <a:rPr lang="en-US" baseline="30000" dirty="0" smtClean="0"/>
              <a:t>th</a:t>
            </a:r>
            <a:r>
              <a:rPr lang="en-US" dirty="0" smtClean="0"/>
              <a:t> Avenue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23NYC.jpg"/>
          <p:cNvPicPr>
            <a:picLocks noChangeAspect="1"/>
          </p:cNvPicPr>
          <p:nvPr/>
        </p:nvPicPr>
        <p:blipFill>
          <a:blip r:embed="rId2" cstate="print">
            <a:grayscl/>
          </a:blip>
          <a:stretch>
            <a:fillRect/>
          </a:stretch>
        </p:blipFill>
        <p:spPr>
          <a:xfrm>
            <a:off x="533400" y="1401332"/>
            <a:ext cx="8229600" cy="5406608"/>
          </a:xfrm>
          <a:prstGeom prst="rect">
            <a:avLst/>
          </a:prstGeom>
        </p:spPr>
      </p:pic>
      <p:sp>
        <p:nvSpPr>
          <p:cNvPr id="6" name="TextBox 5"/>
          <p:cNvSpPr txBox="1"/>
          <p:nvPr/>
        </p:nvSpPr>
        <p:spPr>
          <a:xfrm>
            <a:off x="7162800" y="6324600"/>
            <a:ext cx="1168974" cy="369332"/>
          </a:xfrm>
          <a:prstGeom prst="rect">
            <a:avLst/>
          </a:prstGeom>
          <a:noFill/>
        </p:spPr>
        <p:txBody>
          <a:bodyPr wrap="none" rtlCol="0">
            <a:spAutoFit/>
          </a:bodyPr>
          <a:lstStyle/>
          <a:p>
            <a:r>
              <a:rPr lang="en-US" dirty="0" smtClean="0">
                <a:solidFill>
                  <a:schemeClr val="bg1"/>
                </a:solidFill>
              </a:rPr>
              <a:t>23</a:t>
            </a:r>
            <a:r>
              <a:rPr lang="en-US" baseline="30000" dirty="0" smtClean="0">
                <a:solidFill>
                  <a:schemeClr val="bg1"/>
                </a:solidFill>
              </a:rPr>
              <a:t>rd</a:t>
            </a:r>
            <a:r>
              <a:rPr lang="en-US" dirty="0" smtClean="0">
                <a:solidFill>
                  <a:schemeClr val="bg1"/>
                </a:solidFill>
              </a:rPr>
              <a:t> Street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HRR1.jpg"/>
          <p:cNvPicPr>
            <a:picLocks noChangeAspect="1"/>
          </p:cNvPicPr>
          <p:nvPr/>
        </p:nvPicPr>
        <p:blipFill>
          <a:blip r:embed="rId2" cstate="print">
            <a:grayscl/>
          </a:blip>
          <a:stretch>
            <a:fillRect/>
          </a:stretch>
        </p:blipFill>
        <p:spPr>
          <a:xfrm>
            <a:off x="800251" y="1371600"/>
            <a:ext cx="7353149" cy="5410200"/>
          </a:xfrm>
          <a:prstGeom prst="rect">
            <a:avLst/>
          </a:prstGeom>
        </p:spPr>
      </p:pic>
      <p:sp>
        <p:nvSpPr>
          <p:cNvPr id="6" name="TextBox 5"/>
          <p:cNvSpPr txBox="1"/>
          <p:nvPr/>
        </p:nvSpPr>
        <p:spPr>
          <a:xfrm>
            <a:off x="5715000" y="1752600"/>
            <a:ext cx="1109599" cy="369332"/>
          </a:xfrm>
          <a:prstGeom prst="rect">
            <a:avLst/>
          </a:prstGeom>
          <a:noFill/>
        </p:spPr>
        <p:txBody>
          <a:bodyPr wrap="none" rtlCol="0">
            <a:spAutoFit/>
          </a:bodyPr>
          <a:lstStyle/>
          <a:p>
            <a:r>
              <a:rPr lang="en-US" dirty="0" smtClean="0">
                <a:solidFill>
                  <a:schemeClr val="bg1"/>
                </a:solidFill>
              </a:rPr>
              <a:t>Milk Shed</a:t>
            </a:r>
            <a:endParaRPr lang="en-US" dirty="0">
              <a:solidFill>
                <a:schemeClr val="bg1"/>
              </a:solidFill>
            </a:endParaRPr>
          </a:p>
        </p:txBody>
      </p:sp>
      <p:sp>
        <p:nvSpPr>
          <p:cNvPr id="7" name="TextBox 6"/>
          <p:cNvSpPr txBox="1"/>
          <p:nvPr/>
        </p:nvSpPr>
        <p:spPr>
          <a:xfrm>
            <a:off x="5486400" y="4191000"/>
            <a:ext cx="1090363" cy="369332"/>
          </a:xfrm>
          <a:prstGeom prst="rect">
            <a:avLst/>
          </a:prstGeom>
          <a:noFill/>
        </p:spPr>
        <p:txBody>
          <a:bodyPr wrap="none" rtlCol="0">
            <a:spAutoFit/>
          </a:bodyPr>
          <a:lstStyle/>
          <a:p>
            <a:r>
              <a:rPr lang="en-US" dirty="0" smtClean="0"/>
              <a:t>Milk Cans</a:t>
            </a:r>
            <a:endParaRPr lang="en-US" dirty="0"/>
          </a:p>
        </p:txBody>
      </p:sp>
      <p:cxnSp>
        <p:nvCxnSpPr>
          <p:cNvPr id="9" name="Straight Arrow Connector 8"/>
          <p:cNvCxnSpPr>
            <a:stCxn id="7" idx="0"/>
          </p:cNvCxnSpPr>
          <p:nvPr/>
        </p:nvCxnSpPr>
        <p:spPr>
          <a:xfrm rot="16200000" flipV="1">
            <a:off x="5644691" y="3804109"/>
            <a:ext cx="609600" cy="16418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5181600" y="5029200"/>
            <a:ext cx="1169487" cy="369332"/>
          </a:xfrm>
          <a:prstGeom prst="rect">
            <a:avLst/>
          </a:prstGeom>
          <a:noFill/>
        </p:spPr>
        <p:txBody>
          <a:bodyPr wrap="none" rtlCol="0">
            <a:spAutoFit/>
          </a:bodyPr>
          <a:lstStyle/>
          <a:p>
            <a:r>
              <a:rPr lang="en-US" dirty="0" smtClean="0"/>
              <a:t>29</a:t>
            </a:r>
            <a:r>
              <a:rPr lang="en-US" baseline="30000" dirty="0" smtClean="0"/>
              <a:t>th</a:t>
            </a:r>
            <a:r>
              <a:rPr lang="en-US" dirty="0" smtClean="0"/>
              <a:t> Street</a:t>
            </a:r>
            <a:endParaRPr lang="en-US" dirty="0"/>
          </a:p>
        </p:txBody>
      </p:sp>
      <p:sp>
        <p:nvSpPr>
          <p:cNvPr id="10" name="TextBox 9"/>
          <p:cNvSpPr txBox="1"/>
          <p:nvPr/>
        </p:nvSpPr>
        <p:spPr>
          <a:xfrm>
            <a:off x="6400800" y="6096000"/>
            <a:ext cx="1308243" cy="369332"/>
          </a:xfrm>
          <a:prstGeom prst="rect">
            <a:avLst/>
          </a:prstGeom>
          <a:noFill/>
        </p:spPr>
        <p:txBody>
          <a:bodyPr wrap="none" rtlCol="0">
            <a:spAutoFit/>
          </a:bodyPr>
          <a:lstStyle/>
          <a:p>
            <a:r>
              <a:rPr lang="en-US" dirty="0" smtClean="0"/>
              <a:t>10</a:t>
            </a:r>
            <a:r>
              <a:rPr lang="en-US" baseline="30000" dirty="0" smtClean="0"/>
              <a:t>th</a:t>
            </a:r>
            <a:r>
              <a:rPr lang="en-US" dirty="0" smtClean="0"/>
              <a:t> Avenue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HRR7.jpg"/>
          <p:cNvPicPr>
            <a:picLocks noChangeAspect="1"/>
          </p:cNvPicPr>
          <p:nvPr/>
        </p:nvPicPr>
        <p:blipFill>
          <a:blip r:embed="rId2" cstate="print">
            <a:grayscl/>
          </a:blip>
          <a:stretch>
            <a:fillRect/>
          </a:stretch>
        </p:blipFill>
        <p:spPr>
          <a:xfrm>
            <a:off x="609600" y="1447800"/>
            <a:ext cx="8003094" cy="5257800"/>
          </a:xfrm>
          <a:prstGeom prst="rect">
            <a:avLst/>
          </a:prstGeom>
        </p:spPr>
      </p:pic>
      <p:sp>
        <p:nvSpPr>
          <p:cNvPr id="6" name="TextBox 5"/>
          <p:cNvSpPr txBox="1"/>
          <p:nvPr/>
        </p:nvSpPr>
        <p:spPr>
          <a:xfrm>
            <a:off x="7467600" y="990600"/>
            <a:ext cx="652743" cy="369332"/>
          </a:xfrm>
          <a:prstGeom prst="rect">
            <a:avLst/>
          </a:prstGeom>
          <a:noFill/>
        </p:spPr>
        <p:txBody>
          <a:bodyPr wrap="none" rtlCol="0">
            <a:spAutoFit/>
          </a:bodyPr>
          <a:lstStyle/>
          <a:p>
            <a:r>
              <a:rPr lang="en-US" dirty="0" smtClean="0"/>
              <a:t>1930</a:t>
            </a:r>
            <a:endParaRPr lang="en-US" dirty="0"/>
          </a:p>
        </p:txBody>
      </p:sp>
      <p:sp>
        <p:nvSpPr>
          <p:cNvPr id="7" name="TextBox 6"/>
          <p:cNvSpPr txBox="1"/>
          <p:nvPr/>
        </p:nvSpPr>
        <p:spPr>
          <a:xfrm>
            <a:off x="6096000" y="1524000"/>
            <a:ext cx="2209800" cy="1477328"/>
          </a:xfrm>
          <a:prstGeom prst="rect">
            <a:avLst/>
          </a:prstGeom>
          <a:noFill/>
        </p:spPr>
        <p:txBody>
          <a:bodyPr wrap="square" rtlCol="0">
            <a:spAutoFit/>
          </a:bodyPr>
          <a:lstStyle/>
          <a:p>
            <a:r>
              <a:rPr lang="en-US" dirty="0" smtClean="0"/>
              <a:t>The Empire State building started construction in 1930 and was opened May 1</a:t>
            </a:r>
            <a:r>
              <a:rPr lang="en-US" baseline="30000" dirty="0" smtClean="0"/>
              <a:t>st</a:t>
            </a:r>
            <a:r>
              <a:rPr lang="en-US" dirty="0" smtClean="0"/>
              <a:t>, 1931.</a:t>
            </a:r>
            <a:endParaRPr lang="en-US" dirty="0"/>
          </a:p>
        </p:txBody>
      </p:sp>
      <p:cxnSp>
        <p:nvCxnSpPr>
          <p:cNvPr id="9" name="Straight Arrow Connector 8"/>
          <p:cNvCxnSpPr>
            <a:stCxn id="7" idx="1"/>
          </p:cNvCxnSpPr>
          <p:nvPr/>
        </p:nvCxnSpPr>
        <p:spPr>
          <a:xfrm rot="10800000" flipV="1">
            <a:off x="5715000" y="2262664"/>
            <a:ext cx="381000" cy="55673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HRR4.jpg"/>
          <p:cNvPicPr>
            <a:picLocks noChangeAspect="1"/>
          </p:cNvPicPr>
          <p:nvPr/>
        </p:nvPicPr>
        <p:blipFill>
          <a:blip r:embed="rId2" cstate="print">
            <a:grayscl/>
          </a:blip>
          <a:stretch>
            <a:fillRect/>
          </a:stretch>
        </p:blipFill>
        <p:spPr>
          <a:xfrm>
            <a:off x="533400" y="1473098"/>
            <a:ext cx="8080574" cy="530870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HRR2.jpg"/>
          <p:cNvPicPr>
            <a:picLocks noChangeAspect="1"/>
          </p:cNvPicPr>
          <p:nvPr/>
        </p:nvPicPr>
        <p:blipFill>
          <a:blip r:embed="rId2" cstate="print">
            <a:grayscl/>
          </a:blip>
          <a:stretch>
            <a:fillRect/>
          </a:stretch>
        </p:blipFill>
        <p:spPr>
          <a:xfrm>
            <a:off x="685800" y="1447799"/>
            <a:ext cx="8077200" cy="530648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11thAveRunkel.jpg"/>
          <p:cNvPicPr>
            <a:picLocks noChangeAspect="1"/>
          </p:cNvPicPr>
          <p:nvPr/>
        </p:nvPicPr>
        <p:blipFill>
          <a:blip r:embed="rId2" cstate="print">
            <a:grayscl/>
          </a:blip>
          <a:stretch>
            <a:fillRect/>
          </a:stretch>
        </p:blipFill>
        <p:spPr>
          <a:xfrm>
            <a:off x="533400" y="1429687"/>
            <a:ext cx="8146652" cy="5352113"/>
          </a:xfrm>
          <a:prstGeom prst="rect">
            <a:avLst/>
          </a:prstGeom>
        </p:spPr>
      </p:pic>
      <p:sp>
        <p:nvSpPr>
          <p:cNvPr id="6" name="TextBox 5"/>
          <p:cNvSpPr txBox="1"/>
          <p:nvPr/>
        </p:nvSpPr>
        <p:spPr>
          <a:xfrm>
            <a:off x="5334000" y="6324600"/>
            <a:ext cx="2808141" cy="369332"/>
          </a:xfrm>
          <a:prstGeom prst="rect">
            <a:avLst/>
          </a:prstGeom>
          <a:noFill/>
        </p:spPr>
        <p:txBody>
          <a:bodyPr wrap="none" rtlCol="0">
            <a:spAutoFit/>
          </a:bodyPr>
          <a:lstStyle/>
          <a:p>
            <a:r>
              <a:rPr lang="en-US" dirty="0" smtClean="0">
                <a:solidFill>
                  <a:schemeClr val="bg1"/>
                </a:solidFill>
              </a:rPr>
              <a:t>Turning  East off of  11</a:t>
            </a:r>
            <a:r>
              <a:rPr lang="en-US" baseline="30000" dirty="0" smtClean="0">
                <a:solidFill>
                  <a:schemeClr val="bg1"/>
                </a:solidFill>
              </a:rPr>
              <a:t>th</a:t>
            </a:r>
            <a:r>
              <a:rPr lang="en-US" dirty="0" smtClean="0">
                <a:solidFill>
                  <a:schemeClr val="bg1"/>
                </a:solidFill>
              </a:rPr>
              <a:t> Ave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7" name="Picture 5" descr="H:\Layout\NYCRR\30thStYard.jpg"/>
          <p:cNvPicPr>
            <a:picLocks noChangeAspect="1" noChangeArrowheads="1"/>
          </p:cNvPicPr>
          <p:nvPr/>
        </p:nvPicPr>
        <p:blipFill>
          <a:blip r:embed="rId2" cstate="print">
            <a:grayscl/>
          </a:blip>
          <a:srcRect/>
          <a:stretch>
            <a:fillRect/>
          </a:stretch>
        </p:blipFill>
        <p:spPr bwMode="auto">
          <a:xfrm>
            <a:off x="381000" y="1371600"/>
            <a:ext cx="8228012" cy="5405438"/>
          </a:xfrm>
          <a:prstGeom prst="rect">
            <a:avLst/>
          </a:prstGeom>
          <a:noFill/>
          <a:ln w="9525">
            <a:noFill/>
            <a:miter lim="800000"/>
            <a:headEnd/>
            <a:tailEnd/>
          </a:ln>
        </p:spPr>
      </p:pic>
      <p:sp>
        <p:nvSpPr>
          <p:cNvPr id="5" name="TextBox 4"/>
          <p:cNvSpPr txBox="1"/>
          <p:nvPr/>
        </p:nvSpPr>
        <p:spPr>
          <a:xfrm>
            <a:off x="7543800" y="5410200"/>
            <a:ext cx="1079142" cy="369332"/>
          </a:xfrm>
          <a:prstGeom prst="rect">
            <a:avLst/>
          </a:prstGeom>
          <a:noFill/>
        </p:spPr>
        <p:txBody>
          <a:bodyPr wrap="none" rtlCol="0">
            <a:spAutoFit/>
          </a:bodyPr>
          <a:lstStyle/>
          <a:p>
            <a:r>
              <a:rPr lang="en-US" dirty="0" smtClean="0"/>
              <a:t>Turntable</a:t>
            </a:r>
            <a:endParaRPr lang="en-US" dirty="0"/>
          </a:p>
        </p:txBody>
      </p:sp>
      <p:cxnSp>
        <p:nvCxnSpPr>
          <p:cNvPr id="8" name="Straight Arrow Connector 7"/>
          <p:cNvCxnSpPr>
            <a:stCxn id="5" idx="1"/>
          </p:cNvCxnSpPr>
          <p:nvPr/>
        </p:nvCxnSpPr>
        <p:spPr>
          <a:xfrm rot="10800000" flipV="1">
            <a:off x="5562600" y="5594866"/>
            <a:ext cx="1981200" cy="10345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562600" y="1066800"/>
            <a:ext cx="1429559" cy="369332"/>
          </a:xfrm>
          <a:prstGeom prst="rect">
            <a:avLst/>
          </a:prstGeom>
          <a:noFill/>
        </p:spPr>
        <p:txBody>
          <a:bodyPr wrap="none" rtlCol="0">
            <a:spAutoFit/>
          </a:bodyPr>
          <a:lstStyle/>
          <a:p>
            <a:r>
              <a:rPr lang="en-US" dirty="0" smtClean="0"/>
              <a:t>Steam power</a:t>
            </a:r>
            <a:endParaRPr lang="en-US" dirty="0"/>
          </a:p>
        </p:txBody>
      </p:sp>
      <p:cxnSp>
        <p:nvCxnSpPr>
          <p:cNvPr id="11" name="Straight Arrow Connector 10"/>
          <p:cNvCxnSpPr/>
          <p:nvPr/>
        </p:nvCxnSpPr>
        <p:spPr>
          <a:xfrm rot="5400000">
            <a:off x="5257800" y="1981200"/>
            <a:ext cx="15240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rot="10800000" flipV="1">
            <a:off x="4572000" y="1447800"/>
            <a:ext cx="1676400" cy="1600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rot="5400000">
            <a:off x="3314700" y="2857500"/>
            <a:ext cx="4343400" cy="1524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rot="5400000">
            <a:off x="3048000" y="3429000"/>
            <a:ext cx="5181600" cy="1219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rot="10800000" flipV="1">
            <a:off x="3048000" y="1447800"/>
            <a:ext cx="3200400" cy="2590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rot="10800000" flipV="1">
            <a:off x="2895600" y="1447800"/>
            <a:ext cx="3352800" cy="2209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rot="10800000" flipV="1">
            <a:off x="2667000" y="1447800"/>
            <a:ext cx="3581400" cy="2590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rot="10800000" flipV="1">
            <a:off x="2286000" y="1447800"/>
            <a:ext cx="3962400" cy="3276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rot="10800000" flipV="1">
            <a:off x="914400" y="1447800"/>
            <a:ext cx="5334000" cy="3200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1" name="TextBox 40"/>
          <p:cNvSpPr txBox="1"/>
          <p:nvPr/>
        </p:nvSpPr>
        <p:spPr>
          <a:xfrm>
            <a:off x="7239000" y="685800"/>
            <a:ext cx="1600200" cy="646331"/>
          </a:xfrm>
          <a:prstGeom prst="rect">
            <a:avLst/>
          </a:prstGeom>
          <a:noFill/>
        </p:spPr>
        <p:txBody>
          <a:bodyPr wrap="square" rtlCol="0">
            <a:spAutoFit/>
          </a:bodyPr>
          <a:lstStyle/>
          <a:p>
            <a:pPr algn="ctr"/>
            <a:r>
              <a:rPr lang="en-US" b="1" dirty="0" smtClean="0"/>
              <a:t>9 steam engines!</a:t>
            </a:r>
            <a:endParaRPr lang="en-US" b="1" dirty="0"/>
          </a:p>
        </p:txBody>
      </p:sp>
      <p:cxnSp>
        <p:nvCxnSpPr>
          <p:cNvPr id="43" name="Straight Arrow Connector 42"/>
          <p:cNvCxnSpPr/>
          <p:nvPr/>
        </p:nvCxnSpPr>
        <p:spPr>
          <a:xfrm rot="10800000">
            <a:off x="381000" y="2667000"/>
            <a:ext cx="1371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rot="10800000">
            <a:off x="457200" y="2819400"/>
            <a:ext cx="1371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rot="10800000">
            <a:off x="533400" y="2970211"/>
            <a:ext cx="1371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ppt_w*0.70"/>
                                          </p:val>
                                        </p:tav>
                                        <p:tav tm="100000">
                                          <p:val>
                                            <p:strVal val="#ppt_w"/>
                                          </p:val>
                                        </p:tav>
                                      </p:tavLst>
                                    </p:anim>
                                    <p:anim calcmode="lin" valueType="num">
                                      <p:cBhvr>
                                        <p:cTn id="32" dur="500" fill="hold"/>
                                        <p:tgtEl>
                                          <p:spTgt spid="12"/>
                                        </p:tgtEl>
                                        <p:attrNameLst>
                                          <p:attrName>ppt_h</p:attrName>
                                        </p:attrNameLst>
                                      </p:cBhvr>
                                      <p:tavLst>
                                        <p:tav tm="0">
                                          <p:val>
                                            <p:strVal val="#ppt_h"/>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strVal val="#ppt_w*0.70"/>
                                          </p:val>
                                        </p:tav>
                                        <p:tav tm="100000">
                                          <p:val>
                                            <p:strVal val="#ppt_w"/>
                                          </p:val>
                                        </p:tav>
                                      </p:tavLst>
                                    </p:anim>
                                    <p:anim calcmode="lin" valueType="num">
                                      <p:cBhvr>
                                        <p:cTn id="39" dur="500" fill="hold"/>
                                        <p:tgtEl>
                                          <p:spTgt spid="11"/>
                                        </p:tgtEl>
                                        <p:attrNameLst>
                                          <p:attrName>ppt_h</p:attrName>
                                        </p:attrNameLst>
                                      </p:cBhvr>
                                      <p:tavLst>
                                        <p:tav tm="0">
                                          <p:val>
                                            <p:strVal val="#ppt_h"/>
                                          </p:val>
                                        </p:tav>
                                        <p:tav tm="100000">
                                          <p:val>
                                            <p:strVal val="#ppt_h"/>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70"/>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strVal val="#ppt_w*0.70"/>
                                          </p:val>
                                        </p:tav>
                                        <p:tav tm="100000">
                                          <p:val>
                                            <p:strVal val="#ppt_w"/>
                                          </p:val>
                                        </p:tav>
                                      </p:tavLst>
                                    </p:anim>
                                    <p:anim calcmode="lin" valueType="num">
                                      <p:cBhvr>
                                        <p:cTn id="53" dur="500" fill="hold"/>
                                        <p:tgtEl>
                                          <p:spTgt spid="32"/>
                                        </p:tgtEl>
                                        <p:attrNameLst>
                                          <p:attrName>ppt_h</p:attrName>
                                        </p:attrNameLst>
                                      </p:cBhvr>
                                      <p:tavLst>
                                        <p:tav tm="0">
                                          <p:val>
                                            <p:strVal val="#ppt_h"/>
                                          </p:val>
                                        </p:tav>
                                        <p:tav tm="100000">
                                          <p:val>
                                            <p:strVal val="#ppt_h"/>
                                          </p:val>
                                        </p:tav>
                                      </p:tavLst>
                                    </p:anim>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500" fill="hold"/>
                                        <p:tgtEl>
                                          <p:spTgt spid="35"/>
                                        </p:tgtEl>
                                        <p:attrNameLst>
                                          <p:attrName>ppt_w</p:attrName>
                                        </p:attrNameLst>
                                      </p:cBhvr>
                                      <p:tavLst>
                                        <p:tav tm="0">
                                          <p:val>
                                            <p:strVal val="#ppt_w*0.70"/>
                                          </p:val>
                                        </p:tav>
                                        <p:tav tm="100000">
                                          <p:val>
                                            <p:strVal val="#ppt_w"/>
                                          </p:val>
                                        </p:tav>
                                      </p:tavLst>
                                    </p:anim>
                                    <p:anim calcmode="lin" valueType="num">
                                      <p:cBhvr>
                                        <p:cTn id="60" dur="500" fill="hold"/>
                                        <p:tgtEl>
                                          <p:spTgt spid="35"/>
                                        </p:tgtEl>
                                        <p:attrNameLst>
                                          <p:attrName>ppt_h</p:attrName>
                                        </p:attrNameLst>
                                      </p:cBhvr>
                                      <p:tavLst>
                                        <p:tav tm="0">
                                          <p:val>
                                            <p:strVal val="#ppt_h"/>
                                          </p:val>
                                        </p:tav>
                                        <p:tav tm="100000">
                                          <p:val>
                                            <p:strVal val="#ppt_h"/>
                                          </p:val>
                                        </p:tav>
                                      </p:tavLst>
                                    </p:anim>
                                    <p:animEffect transition="in" filter="fad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p:cTn id="66" dur="500" fill="hold"/>
                                        <p:tgtEl>
                                          <p:spTgt spid="29"/>
                                        </p:tgtEl>
                                        <p:attrNameLst>
                                          <p:attrName>ppt_w</p:attrName>
                                        </p:attrNameLst>
                                      </p:cBhvr>
                                      <p:tavLst>
                                        <p:tav tm="0">
                                          <p:val>
                                            <p:strVal val="#ppt_w*0.70"/>
                                          </p:val>
                                        </p:tav>
                                        <p:tav tm="100000">
                                          <p:val>
                                            <p:strVal val="#ppt_w"/>
                                          </p:val>
                                        </p:tav>
                                      </p:tavLst>
                                    </p:anim>
                                    <p:anim calcmode="lin" valueType="num">
                                      <p:cBhvr>
                                        <p:cTn id="67" dur="500" fill="hold"/>
                                        <p:tgtEl>
                                          <p:spTgt spid="29"/>
                                        </p:tgtEl>
                                        <p:attrNameLst>
                                          <p:attrName>ppt_h</p:attrName>
                                        </p:attrNameLst>
                                      </p:cBhvr>
                                      <p:tavLst>
                                        <p:tav tm="0">
                                          <p:val>
                                            <p:strVal val="#ppt_h"/>
                                          </p:val>
                                        </p:tav>
                                        <p:tav tm="100000">
                                          <p:val>
                                            <p:strVal val="#ppt_h"/>
                                          </p:val>
                                        </p:tav>
                                      </p:tavLst>
                                    </p:anim>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strVal val="#ppt_w*0.70"/>
                                          </p:val>
                                        </p:tav>
                                        <p:tav tm="100000">
                                          <p:val>
                                            <p:strVal val="#ppt_w"/>
                                          </p:val>
                                        </p:tav>
                                      </p:tavLst>
                                    </p:anim>
                                    <p:anim calcmode="lin" valueType="num">
                                      <p:cBhvr>
                                        <p:cTn id="74" dur="500" fill="hold"/>
                                        <p:tgtEl>
                                          <p:spTgt spid="38"/>
                                        </p:tgtEl>
                                        <p:attrNameLst>
                                          <p:attrName>ppt_h</p:attrName>
                                        </p:attrNameLst>
                                      </p:cBhvr>
                                      <p:tavLst>
                                        <p:tav tm="0">
                                          <p:val>
                                            <p:strVal val="#ppt_h"/>
                                          </p:val>
                                        </p:tav>
                                        <p:tav tm="100000">
                                          <p:val>
                                            <p:strVal val="#ppt_h"/>
                                          </p:val>
                                        </p:tav>
                                      </p:tavLst>
                                    </p:anim>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strVal val="#ppt_w*0.70"/>
                                          </p:val>
                                        </p:tav>
                                        <p:tav tm="100000">
                                          <p:val>
                                            <p:strVal val="#ppt_w"/>
                                          </p:val>
                                        </p:tav>
                                      </p:tavLst>
                                    </p:anim>
                                    <p:anim calcmode="lin" valueType="num">
                                      <p:cBhvr>
                                        <p:cTn id="81" dur="500" fill="hold"/>
                                        <p:tgtEl>
                                          <p:spTgt spid="15"/>
                                        </p:tgtEl>
                                        <p:attrNameLst>
                                          <p:attrName>ppt_h</p:attrName>
                                        </p:attrNameLst>
                                      </p:cBhvr>
                                      <p:tavLst>
                                        <p:tav tm="0">
                                          <p:val>
                                            <p:strVal val="#ppt_h"/>
                                          </p:val>
                                        </p:tav>
                                        <p:tav tm="100000">
                                          <p:val>
                                            <p:strVal val="#ppt_h"/>
                                          </p:val>
                                        </p:tav>
                                      </p:tavLst>
                                    </p:anim>
                                    <p:animEffect transition="in" filter="fade">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strVal val="#ppt_w*0.70"/>
                                          </p:val>
                                        </p:tav>
                                        <p:tav tm="100000">
                                          <p:val>
                                            <p:strVal val="#ppt_w"/>
                                          </p:val>
                                        </p:tav>
                                      </p:tavLst>
                                    </p:anim>
                                    <p:anim calcmode="lin" valueType="num">
                                      <p:cBhvr>
                                        <p:cTn id="88" dur="500" fill="hold"/>
                                        <p:tgtEl>
                                          <p:spTgt spid="19"/>
                                        </p:tgtEl>
                                        <p:attrNameLst>
                                          <p:attrName>ppt_h</p:attrName>
                                        </p:attrNameLst>
                                      </p:cBhvr>
                                      <p:tavLst>
                                        <p:tav tm="0">
                                          <p:val>
                                            <p:strVal val="#ppt_h"/>
                                          </p:val>
                                        </p:tav>
                                        <p:tav tm="100000">
                                          <p:val>
                                            <p:strVal val="#ppt_h"/>
                                          </p:val>
                                        </p:tav>
                                      </p:tavLst>
                                    </p:anim>
                                    <p:animEffect transition="in" filter="fade">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21" presetClass="entr" presetSubtype="4" fill="hold" grpId="0" nodeType="click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wheel(4)">
                                      <p:cBhvr>
                                        <p:cTn id="9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11th35thTri.jpg"/>
          <p:cNvPicPr>
            <a:picLocks noChangeAspect="1"/>
          </p:cNvPicPr>
          <p:nvPr/>
        </p:nvPicPr>
        <p:blipFill>
          <a:blip r:embed="rId2" cstate="print">
            <a:grayscl/>
          </a:blip>
          <a:stretch>
            <a:fillRect/>
          </a:stretch>
        </p:blipFill>
        <p:spPr>
          <a:xfrm>
            <a:off x="457200" y="1370760"/>
            <a:ext cx="8236348" cy="5411040"/>
          </a:xfrm>
          <a:prstGeom prst="rect">
            <a:avLst/>
          </a:prstGeom>
        </p:spPr>
      </p:pic>
      <p:sp>
        <p:nvSpPr>
          <p:cNvPr id="6" name="TextBox 5"/>
          <p:cNvSpPr txBox="1"/>
          <p:nvPr/>
        </p:nvSpPr>
        <p:spPr>
          <a:xfrm>
            <a:off x="7162800" y="6248400"/>
            <a:ext cx="1109791" cy="369332"/>
          </a:xfrm>
          <a:prstGeom prst="rect">
            <a:avLst/>
          </a:prstGeom>
          <a:noFill/>
        </p:spPr>
        <p:txBody>
          <a:bodyPr wrap="none" rtlCol="0">
            <a:spAutoFit/>
          </a:bodyPr>
          <a:lstStyle/>
          <a:p>
            <a:r>
              <a:rPr lang="en-US" dirty="0" smtClean="0">
                <a:solidFill>
                  <a:schemeClr val="bg1"/>
                </a:solidFill>
              </a:rPr>
              <a:t>Mail Train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11th35thSteam.jpg"/>
          <p:cNvPicPr>
            <a:picLocks noChangeAspect="1"/>
          </p:cNvPicPr>
          <p:nvPr/>
        </p:nvPicPr>
        <p:blipFill>
          <a:blip r:embed="rId2" cstate="print">
            <a:grayscl/>
          </a:blip>
          <a:stretch>
            <a:fillRect/>
          </a:stretch>
        </p:blipFill>
        <p:spPr>
          <a:xfrm>
            <a:off x="533400" y="1371600"/>
            <a:ext cx="8119081" cy="5334000"/>
          </a:xfrm>
          <a:prstGeom prst="rect">
            <a:avLst/>
          </a:prstGeom>
        </p:spPr>
      </p:pic>
      <p:sp>
        <p:nvSpPr>
          <p:cNvPr id="6" name="TextBox 5"/>
          <p:cNvSpPr txBox="1"/>
          <p:nvPr/>
        </p:nvSpPr>
        <p:spPr>
          <a:xfrm>
            <a:off x="6400800" y="6248400"/>
            <a:ext cx="1169487" cy="369332"/>
          </a:xfrm>
          <a:prstGeom prst="rect">
            <a:avLst/>
          </a:prstGeom>
          <a:noFill/>
        </p:spPr>
        <p:txBody>
          <a:bodyPr wrap="none" rtlCol="0">
            <a:spAutoFit/>
          </a:bodyPr>
          <a:lstStyle/>
          <a:p>
            <a:r>
              <a:rPr lang="en-US" dirty="0" smtClean="0">
                <a:solidFill>
                  <a:schemeClr val="bg1"/>
                </a:solidFill>
              </a:rPr>
              <a:t>35</a:t>
            </a:r>
            <a:r>
              <a:rPr lang="en-US" baseline="30000" dirty="0" smtClean="0">
                <a:solidFill>
                  <a:schemeClr val="bg1"/>
                </a:solidFill>
              </a:rPr>
              <a:t>th</a:t>
            </a:r>
            <a:r>
              <a:rPr lang="en-US" dirty="0" smtClean="0">
                <a:solidFill>
                  <a:schemeClr val="bg1"/>
                </a:solidFill>
              </a:rPr>
              <a:t> Street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914400" y="1066800"/>
            <a:ext cx="4246099" cy="461665"/>
          </a:xfrm>
          <a:prstGeom prst="rect">
            <a:avLst/>
          </a:prstGeom>
          <a:noFill/>
        </p:spPr>
        <p:txBody>
          <a:bodyPr wrap="none" rtlCol="0">
            <a:spAutoFit/>
          </a:bodyPr>
          <a:lstStyle/>
          <a:p>
            <a:r>
              <a:rPr lang="en-US" sz="2400" b="1" dirty="0" smtClean="0"/>
              <a:t>What was before the High Line?</a:t>
            </a:r>
            <a:endParaRPr lang="en-US" sz="2400" b="1" dirty="0"/>
          </a:p>
        </p:txBody>
      </p:sp>
      <p:sp>
        <p:nvSpPr>
          <p:cNvPr id="5" name="TextBox 4"/>
          <p:cNvSpPr txBox="1"/>
          <p:nvPr/>
        </p:nvSpPr>
        <p:spPr>
          <a:xfrm>
            <a:off x="1676400" y="1600200"/>
            <a:ext cx="7162800" cy="1200329"/>
          </a:xfrm>
          <a:prstGeom prst="rect">
            <a:avLst/>
          </a:prstGeom>
          <a:noFill/>
        </p:spPr>
        <p:txBody>
          <a:bodyPr wrap="square" rtlCol="0">
            <a:spAutoFit/>
          </a:bodyPr>
          <a:lstStyle/>
          <a:p>
            <a:r>
              <a:rPr lang="en-US" sz="2400" b="1" dirty="0" smtClean="0"/>
              <a:t>Before the West Side Improvement Project the New York Central ran at street level through Manhattan from 72st Yard to the original St. John’s Park Terminal.</a:t>
            </a:r>
            <a:endParaRPr lang="en-US" sz="2400" b="1" dirty="0"/>
          </a:p>
        </p:txBody>
      </p:sp>
      <p:pic>
        <p:nvPicPr>
          <p:cNvPr id="6" name="Picture 5" descr="11thAve.bmp"/>
          <p:cNvPicPr>
            <a:picLocks noChangeAspect="1"/>
          </p:cNvPicPr>
          <p:nvPr/>
        </p:nvPicPr>
        <p:blipFill>
          <a:blip r:embed="rId2" cstate="print"/>
          <a:stretch>
            <a:fillRect/>
          </a:stretch>
        </p:blipFill>
        <p:spPr>
          <a:xfrm>
            <a:off x="1927786" y="2743200"/>
            <a:ext cx="5844614" cy="40386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11th42nd.jpg"/>
          <p:cNvPicPr>
            <a:picLocks noChangeAspect="1"/>
          </p:cNvPicPr>
          <p:nvPr/>
        </p:nvPicPr>
        <p:blipFill>
          <a:blip r:embed="rId2" cstate="print">
            <a:grayscl/>
          </a:blip>
          <a:stretch>
            <a:fillRect/>
          </a:stretch>
        </p:blipFill>
        <p:spPr>
          <a:xfrm>
            <a:off x="457200" y="1451393"/>
            <a:ext cx="8229600" cy="5406607"/>
          </a:xfrm>
          <a:prstGeom prst="rect">
            <a:avLst/>
          </a:prstGeom>
        </p:spPr>
      </p:pic>
      <p:sp>
        <p:nvSpPr>
          <p:cNvPr id="6" name="TextBox 5"/>
          <p:cNvSpPr txBox="1"/>
          <p:nvPr/>
        </p:nvSpPr>
        <p:spPr>
          <a:xfrm>
            <a:off x="6111493" y="6400800"/>
            <a:ext cx="2422907" cy="369332"/>
          </a:xfrm>
          <a:prstGeom prst="rect">
            <a:avLst/>
          </a:prstGeom>
          <a:noFill/>
        </p:spPr>
        <p:txBody>
          <a:bodyPr wrap="none" rtlCol="0">
            <a:spAutoFit/>
          </a:bodyPr>
          <a:lstStyle/>
          <a:p>
            <a:r>
              <a:rPr lang="en-US" dirty="0" smtClean="0">
                <a:solidFill>
                  <a:schemeClr val="bg1"/>
                </a:solidFill>
              </a:rPr>
              <a:t>11</a:t>
            </a:r>
            <a:r>
              <a:rPr lang="en-US" baseline="30000" dirty="0" smtClean="0">
                <a:solidFill>
                  <a:schemeClr val="bg1"/>
                </a:solidFill>
              </a:rPr>
              <a:t>th</a:t>
            </a:r>
            <a:r>
              <a:rPr lang="en-US" dirty="0" smtClean="0">
                <a:solidFill>
                  <a:schemeClr val="bg1"/>
                </a:solidFill>
              </a:rPr>
              <a:t> Ave and 42</a:t>
            </a:r>
            <a:r>
              <a:rPr lang="en-US" baseline="30000" dirty="0" smtClean="0">
                <a:solidFill>
                  <a:schemeClr val="bg1"/>
                </a:solidFill>
              </a:rPr>
              <a:t>nd</a:t>
            </a:r>
            <a:r>
              <a:rPr lang="en-US" dirty="0" smtClean="0">
                <a:solidFill>
                  <a:schemeClr val="bg1"/>
                </a:solidFill>
              </a:rPr>
              <a:t> Street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NYCRH1.jpg"/>
          <p:cNvPicPr>
            <a:picLocks noChangeAspect="1"/>
          </p:cNvPicPr>
          <p:nvPr/>
        </p:nvPicPr>
        <p:blipFill>
          <a:blip r:embed="rId2" cstate="print">
            <a:grayscl/>
          </a:blip>
          <a:stretch>
            <a:fillRect/>
          </a:stretch>
        </p:blipFill>
        <p:spPr>
          <a:xfrm>
            <a:off x="64770" y="1600200"/>
            <a:ext cx="5040630" cy="4800600"/>
          </a:xfrm>
          <a:prstGeom prst="rect">
            <a:avLst/>
          </a:prstGeom>
        </p:spPr>
      </p:pic>
      <p:pic>
        <p:nvPicPr>
          <p:cNvPr id="6" name="Picture 5" descr="NYCRH5.jpg"/>
          <p:cNvPicPr>
            <a:picLocks noChangeAspect="1"/>
          </p:cNvPicPr>
          <p:nvPr/>
        </p:nvPicPr>
        <p:blipFill>
          <a:blip r:embed="rId3" cstate="print"/>
          <a:stretch>
            <a:fillRect/>
          </a:stretch>
        </p:blipFill>
        <p:spPr>
          <a:xfrm>
            <a:off x="4724401" y="1585501"/>
            <a:ext cx="4343400" cy="4815299"/>
          </a:xfrm>
          <a:prstGeom prst="rect">
            <a:avLst/>
          </a:prstGeom>
        </p:spPr>
      </p:pic>
      <p:sp>
        <p:nvSpPr>
          <p:cNvPr id="8" name="TextBox 7"/>
          <p:cNvSpPr txBox="1"/>
          <p:nvPr/>
        </p:nvSpPr>
        <p:spPr>
          <a:xfrm>
            <a:off x="7315200" y="6400800"/>
            <a:ext cx="1657762" cy="369332"/>
          </a:xfrm>
          <a:prstGeom prst="rect">
            <a:avLst/>
          </a:prstGeom>
          <a:noFill/>
        </p:spPr>
        <p:txBody>
          <a:bodyPr wrap="none" rtlCol="0">
            <a:spAutoFit/>
          </a:bodyPr>
          <a:lstStyle/>
          <a:p>
            <a:r>
              <a:rPr lang="en-US" dirty="0" smtClean="0"/>
              <a:t>72</a:t>
            </a:r>
            <a:r>
              <a:rPr lang="en-US" baseline="30000" dirty="0" smtClean="0"/>
              <a:t>nd</a:t>
            </a:r>
            <a:r>
              <a:rPr lang="en-US" dirty="0" smtClean="0"/>
              <a:t> Street Yard</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Semaphore2.jpg"/>
          <p:cNvPicPr>
            <a:picLocks noChangeAspect="1"/>
          </p:cNvPicPr>
          <p:nvPr/>
        </p:nvPicPr>
        <p:blipFill>
          <a:blip r:embed="rId2" cstate="print">
            <a:grayscl/>
          </a:blip>
          <a:stretch>
            <a:fillRect/>
          </a:stretch>
        </p:blipFill>
        <p:spPr>
          <a:xfrm>
            <a:off x="533400" y="1371600"/>
            <a:ext cx="8229600" cy="5406608"/>
          </a:xfrm>
          <a:prstGeom prst="rect">
            <a:avLst/>
          </a:prstGeom>
        </p:spPr>
      </p:pic>
      <p:sp>
        <p:nvSpPr>
          <p:cNvPr id="6" name="TextBox 5"/>
          <p:cNvSpPr txBox="1"/>
          <p:nvPr/>
        </p:nvSpPr>
        <p:spPr>
          <a:xfrm>
            <a:off x="5181600" y="6096000"/>
            <a:ext cx="2933816" cy="369332"/>
          </a:xfrm>
          <a:prstGeom prst="rect">
            <a:avLst/>
          </a:prstGeom>
          <a:noFill/>
        </p:spPr>
        <p:txBody>
          <a:bodyPr wrap="none" rtlCol="0">
            <a:spAutoFit/>
          </a:bodyPr>
          <a:lstStyle/>
          <a:p>
            <a:r>
              <a:rPr lang="en-US" dirty="0" smtClean="0">
                <a:solidFill>
                  <a:schemeClr val="bg1"/>
                </a:solidFill>
              </a:rPr>
              <a:t>72</a:t>
            </a:r>
            <a:r>
              <a:rPr lang="en-US" baseline="30000" dirty="0" smtClean="0">
                <a:solidFill>
                  <a:schemeClr val="bg1"/>
                </a:solidFill>
              </a:rPr>
              <a:t>nd</a:t>
            </a:r>
            <a:r>
              <a:rPr lang="en-US" dirty="0" smtClean="0">
                <a:solidFill>
                  <a:schemeClr val="bg1"/>
                </a:solidFill>
              </a:rPr>
              <a:t> Street Yard at 60</a:t>
            </a:r>
            <a:r>
              <a:rPr lang="en-US" baseline="30000" dirty="0" smtClean="0">
                <a:solidFill>
                  <a:schemeClr val="bg1"/>
                </a:solidFill>
              </a:rPr>
              <a:t>th</a:t>
            </a:r>
            <a:r>
              <a:rPr lang="en-US" dirty="0" smtClean="0">
                <a:solidFill>
                  <a:schemeClr val="bg1"/>
                </a:solidFill>
              </a:rPr>
              <a:t> Street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2852897" cy="461665"/>
          </a:xfrm>
          <a:prstGeom prst="rect">
            <a:avLst/>
          </a:prstGeom>
          <a:noFill/>
        </p:spPr>
        <p:txBody>
          <a:bodyPr wrap="none" rtlCol="0">
            <a:spAutoFit/>
          </a:bodyPr>
          <a:lstStyle/>
          <a:p>
            <a:r>
              <a:rPr lang="en-US" sz="2400" b="1" dirty="0" smtClean="0"/>
              <a:t>Before the High Line.</a:t>
            </a:r>
            <a:endParaRPr lang="en-US" sz="2400" b="1" dirty="0"/>
          </a:p>
        </p:txBody>
      </p:sp>
      <p:pic>
        <p:nvPicPr>
          <p:cNvPr id="5" name="Picture 4" descr="NYC60thSt_Yard.jpg"/>
          <p:cNvPicPr>
            <a:picLocks noChangeAspect="1"/>
          </p:cNvPicPr>
          <p:nvPr/>
        </p:nvPicPr>
        <p:blipFill>
          <a:blip r:embed="rId2" cstate="print">
            <a:grayscl/>
          </a:blip>
          <a:stretch>
            <a:fillRect/>
          </a:stretch>
        </p:blipFill>
        <p:spPr>
          <a:xfrm>
            <a:off x="1944141" y="1371600"/>
            <a:ext cx="5142459" cy="5410200"/>
          </a:xfrm>
          <a:prstGeom prst="rect">
            <a:avLst/>
          </a:prstGeom>
        </p:spPr>
      </p:pic>
      <p:cxnSp>
        <p:nvCxnSpPr>
          <p:cNvPr id="9" name="Straight Arrow Connector 8"/>
          <p:cNvCxnSpPr/>
          <p:nvPr/>
        </p:nvCxnSpPr>
        <p:spPr>
          <a:xfrm>
            <a:off x="1524000" y="3657600"/>
            <a:ext cx="609600" cy="152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76200" y="2971800"/>
            <a:ext cx="1828800" cy="1200329"/>
          </a:xfrm>
          <a:prstGeom prst="rect">
            <a:avLst/>
          </a:prstGeom>
          <a:noFill/>
        </p:spPr>
        <p:txBody>
          <a:bodyPr wrap="square" rtlCol="0">
            <a:spAutoFit/>
          </a:bodyPr>
          <a:lstStyle/>
          <a:p>
            <a:r>
              <a:rPr lang="en-US" dirty="0" smtClean="0"/>
              <a:t>Hopper on a fueling Trestle for the steam locomotives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375476" cy="461665"/>
          </a:xfrm>
          <a:prstGeom prst="rect">
            <a:avLst/>
          </a:prstGeom>
          <a:noFill/>
        </p:spPr>
        <p:txBody>
          <a:bodyPr wrap="none" rtlCol="0">
            <a:spAutoFit/>
          </a:bodyPr>
          <a:lstStyle/>
          <a:p>
            <a:r>
              <a:rPr lang="en-US" sz="2400" b="1" dirty="0" smtClean="0"/>
              <a:t>Why Build the High Line?</a:t>
            </a:r>
            <a:endParaRPr lang="en-US" sz="2400" b="1" dirty="0"/>
          </a:p>
        </p:txBody>
      </p:sp>
      <p:pic>
        <p:nvPicPr>
          <p:cNvPr id="5" name="Picture 4" descr="11thAve_Congestion.jpg"/>
          <p:cNvPicPr>
            <a:picLocks noChangeAspect="1"/>
          </p:cNvPicPr>
          <p:nvPr/>
        </p:nvPicPr>
        <p:blipFill>
          <a:blip r:embed="rId2" cstate="print"/>
          <a:stretch>
            <a:fillRect/>
          </a:stretch>
        </p:blipFill>
        <p:spPr>
          <a:xfrm>
            <a:off x="457199" y="1524001"/>
            <a:ext cx="8036697" cy="5257800"/>
          </a:xfrm>
          <a:prstGeom prst="rect">
            <a:avLst/>
          </a:prstGeom>
        </p:spPr>
      </p:pic>
      <p:sp>
        <p:nvSpPr>
          <p:cNvPr id="6" name="TextBox 5"/>
          <p:cNvSpPr txBox="1"/>
          <p:nvPr/>
        </p:nvSpPr>
        <p:spPr>
          <a:xfrm>
            <a:off x="5638800" y="5726668"/>
            <a:ext cx="2732158" cy="369332"/>
          </a:xfrm>
          <a:prstGeom prst="rect">
            <a:avLst/>
          </a:prstGeom>
          <a:noFill/>
        </p:spPr>
        <p:txBody>
          <a:bodyPr wrap="none" rtlCol="0">
            <a:spAutoFit/>
          </a:bodyPr>
          <a:lstStyle/>
          <a:p>
            <a:r>
              <a:rPr lang="en-US" dirty="0" smtClean="0"/>
              <a:t>31</a:t>
            </a:r>
            <a:r>
              <a:rPr lang="en-US" baseline="30000" dirty="0" smtClean="0"/>
              <a:t>st</a:t>
            </a:r>
            <a:r>
              <a:rPr lang="en-US" dirty="0" smtClean="0"/>
              <a:t> Street and 11</a:t>
            </a:r>
            <a:r>
              <a:rPr lang="en-US" baseline="30000" dirty="0" smtClean="0"/>
              <a:t>th</a:t>
            </a:r>
            <a:r>
              <a:rPr lang="en-US" dirty="0" smtClean="0"/>
              <a:t> Avenue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144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NYC57th.jpg"/>
          <p:cNvPicPr>
            <a:picLocks noChangeAspect="1"/>
          </p:cNvPicPr>
          <p:nvPr/>
        </p:nvPicPr>
        <p:blipFill>
          <a:blip r:embed="rId2" cstate="print">
            <a:grayscl/>
          </a:blip>
          <a:stretch>
            <a:fillRect/>
          </a:stretch>
        </p:blipFill>
        <p:spPr>
          <a:xfrm>
            <a:off x="729516" y="1371600"/>
            <a:ext cx="7728684" cy="541871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4NYC.jpg"/>
          <p:cNvPicPr>
            <a:picLocks noChangeAspect="1"/>
          </p:cNvPicPr>
          <p:nvPr/>
        </p:nvPicPr>
        <p:blipFill>
          <a:blip r:embed="rId2" cstate="print">
            <a:grayscl/>
          </a:blip>
          <a:stretch>
            <a:fillRect/>
          </a:stretch>
        </p:blipFill>
        <p:spPr>
          <a:xfrm>
            <a:off x="1828800" y="1447800"/>
            <a:ext cx="5895975" cy="531125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Map2.gif"/>
          <p:cNvPicPr>
            <a:picLocks noChangeAspect="1"/>
          </p:cNvPicPr>
          <p:nvPr/>
        </p:nvPicPr>
        <p:blipFill>
          <a:blip r:embed="rId2" cstate="print"/>
          <a:stretch>
            <a:fillRect/>
          </a:stretch>
        </p:blipFill>
        <p:spPr>
          <a:xfrm>
            <a:off x="1467543" y="1371601"/>
            <a:ext cx="6393657" cy="5486400"/>
          </a:xfrm>
          <a:prstGeom prst="rect">
            <a:avLst/>
          </a:prstGeom>
        </p:spPr>
      </p:pic>
      <p:sp>
        <p:nvSpPr>
          <p:cNvPr id="6" name="TextBox 5"/>
          <p:cNvSpPr txBox="1"/>
          <p:nvPr/>
        </p:nvSpPr>
        <p:spPr>
          <a:xfrm>
            <a:off x="7924800" y="3657600"/>
            <a:ext cx="1066800" cy="646331"/>
          </a:xfrm>
          <a:prstGeom prst="rect">
            <a:avLst/>
          </a:prstGeom>
          <a:noFill/>
        </p:spPr>
        <p:txBody>
          <a:bodyPr wrap="square" rtlCol="0">
            <a:spAutoFit/>
          </a:bodyPr>
          <a:lstStyle/>
          <a:p>
            <a:pPr algn="ctr"/>
            <a:r>
              <a:rPr lang="en-US" dirty="0" smtClean="0"/>
              <a:t>Slaughter House</a:t>
            </a:r>
            <a:endParaRPr lang="en-US" dirty="0"/>
          </a:p>
        </p:txBody>
      </p:sp>
      <p:cxnSp>
        <p:nvCxnSpPr>
          <p:cNvPr id="8" name="Straight Arrow Connector 7"/>
          <p:cNvCxnSpPr>
            <a:stCxn id="6" idx="1"/>
          </p:cNvCxnSpPr>
          <p:nvPr/>
        </p:nvCxnSpPr>
        <p:spPr>
          <a:xfrm rot="10800000" flipV="1">
            <a:off x="7391400" y="3980766"/>
            <a:ext cx="533400" cy="3626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0" y="1828800"/>
            <a:ext cx="1447801" cy="1200329"/>
          </a:xfrm>
          <a:prstGeom prst="rect">
            <a:avLst/>
          </a:prstGeom>
          <a:noFill/>
        </p:spPr>
        <p:txBody>
          <a:bodyPr wrap="square" rtlCol="0">
            <a:spAutoFit/>
          </a:bodyPr>
          <a:lstStyle/>
          <a:p>
            <a:pPr algn="ctr"/>
            <a:r>
              <a:rPr lang="en-US" dirty="0" smtClean="0"/>
              <a:t>New Terminal Stores Connection</a:t>
            </a:r>
            <a:endParaRPr lang="en-US" dirty="0"/>
          </a:p>
        </p:txBody>
      </p:sp>
      <p:cxnSp>
        <p:nvCxnSpPr>
          <p:cNvPr id="11" name="Straight Arrow Connector 10"/>
          <p:cNvCxnSpPr/>
          <p:nvPr/>
        </p:nvCxnSpPr>
        <p:spPr>
          <a:xfrm>
            <a:off x="1295400" y="2438400"/>
            <a:ext cx="1828800" cy="1524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0" y="4800600"/>
            <a:ext cx="1409488" cy="369332"/>
          </a:xfrm>
          <a:prstGeom prst="rect">
            <a:avLst/>
          </a:prstGeom>
          <a:noFill/>
        </p:spPr>
        <p:txBody>
          <a:bodyPr wrap="none" rtlCol="0">
            <a:spAutoFit/>
          </a:bodyPr>
          <a:lstStyle/>
          <a:p>
            <a:r>
              <a:rPr lang="en-US" dirty="0" smtClean="0"/>
              <a:t>Lehigh Valley</a:t>
            </a:r>
            <a:endParaRPr lang="en-US" dirty="0"/>
          </a:p>
        </p:txBody>
      </p:sp>
      <p:cxnSp>
        <p:nvCxnSpPr>
          <p:cNvPr id="15" name="Straight Arrow Connector 14"/>
          <p:cNvCxnSpPr>
            <a:stCxn id="13" idx="3"/>
          </p:cNvCxnSpPr>
          <p:nvPr/>
        </p:nvCxnSpPr>
        <p:spPr>
          <a:xfrm flipV="1">
            <a:off x="1409488" y="4800600"/>
            <a:ext cx="190712" cy="1846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152400" y="3124200"/>
            <a:ext cx="1295400" cy="646331"/>
          </a:xfrm>
          <a:prstGeom prst="rect">
            <a:avLst/>
          </a:prstGeom>
          <a:noFill/>
        </p:spPr>
        <p:txBody>
          <a:bodyPr wrap="square" rtlCol="0">
            <a:spAutoFit/>
          </a:bodyPr>
          <a:lstStyle/>
          <a:p>
            <a:pPr algn="ctr"/>
            <a:r>
              <a:rPr lang="en-US" dirty="0" smtClean="0"/>
              <a:t>Terminal Stores</a:t>
            </a:r>
            <a:endParaRPr lang="en-US" dirty="0"/>
          </a:p>
        </p:txBody>
      </p:sp>
      <p:cxnSp>
        <p:nvCxnSpPr>
          <p:cNvPr id="19" name="Straight Arrow Connector 18"/>
          <p:cNvCxnSpPr>
            <a:stCxn id="17" idx="3"/>
          </p:cNvCxnSpPr>
          <p:nvPr/>
        </p:nvCxnSpPr>
        <p:spPr>
          <a:xfrm>
            <a:off x="1447800" y="3447366"/>
            <a:ext cx="609600" cy="8198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152400" y="4114800"/>
            <a:ext cx="1257075" cy="369332"/>
          </a:xfrm>
          <a:prstGeom prst="rect">
            <a:avLst/>
          </a:prstGeom>
          <a:noFill/>
        </p:spPr>
        <p:txBody>
          <a:bodyPr wrap="none" rtlCol="0">
            <a:spAutoFit/>
          </a:bodyPr>
          <a:lstStyle/>
          <a:p>
            <a:r>
              <a:rPr lang="en-US" dirty="0" smtClean="0"/>
              <a:t>Erie 28</a:t>
            </a:r>
            <a:r>
              <a:rPr lang="en-US" baseline="30000" dirty="0" smtClean="0"/>
              <a:t>th</a:t>
            </a:r>
            <a:r>
              <a:rPr lang="en-US" dirty="0" smtClean="0"/>
              <a:t> St.</a:t>
            </a:r>
            <a:endParaRPr lang="en-US" dirty="0"/>
          </a:p>
        </p:txBody>
      </p:sp>
      <p:cxnSp>
        <p:nvCxnSpPr>
          <p:cNvPr id="22" name="Straight Arrow Connector 21"/>
          <p:cNvCxnSpPr>
            <a:stCxn id="20" idx="3"/>
          </p:cNvCxnSpPr>
          <p:nvPr/>
        </p:nvCxnSpPr>
        <p:spPr>
          <a:xfrm>
            <a:off x="1409475" y="4299466"/>
            <a:ext cx="1028925" cy="1963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0" y="5334000"/>
            <a:ext cx="1447800" cy="369332"/>
          </a:xfrm>
          <a:prstGeom prst="rect">
            <a:avLst/>
          </a:prstGeom>
          <a:noFill/>
        </p:spPr>
        <p:txBody>
          <a:bodyPr wrap="square" rtlCol="0">
            <a:spAutoFit/>
          </a:bodyPr>
          <a:lstStyle/>
          <a:p>
            <a:pPr algn="ctr"/>
            <a:r>
              <a:rPr lang="en-US" dirty="0" smtClean="0"/>
              <a:t>High Line</a:t>
            </a:r>
            <a:endParaRPr lang="en-US" dirty="0"/>
          </a:p>
        </p:txBody>
      </p:sp>
      <p:cxnSp>
        <p:nvCxnSpPr>
          <p:cNvPr id="25" name="Straight Arrow Connector 24"/>
          <p:cNvCxnSpPr>
            <a:stCxn id="23" idx="3"/>
          </p:cNvCxnSpPr>
          <p:nvPr/>
        </p:nvCxnSpPr>
        <p:spPr>
          <a:xfrm flipV="1">
            <a:off x="1447800" y="4800600"/>
            <a:ext cx="1752600" cy="7180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23" idx="3"/>
          </p:cNvCxnSpPr>
          <p:nvPr/>
        </p:nvCxnSpPr>
        <p:spPr>
          <a:xfrm>
            <a:off x="1447800" y="5518666"/>
            <a:ext cx="1219200" cy="8821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0" y="5791200"/>
            <a:ext cx="1447800" cy="923330"/>
          </a:xfrm>
          <a:prstGeom prst="rect">
            <a:avLst/>
          </a:prstGeom>
          <a:noFill/>
        </p:spPr>
        <p:txBody>
          <a:bodyPr wrap="square" rtlCol="0">
            <a:spAutoFit/>
          </a:bodyPr>
          <a:lstStyle/>
          <a:p>
            <a:pPr algn="ctr"/>
            <a:r>
              <a:rPr lang="en-US" dirty="0" smtClean="0"/>
              <a:t>Spur to Morgan Post Office</a:t>
            </a:r>
            <a:endParaRPr lang="en-US" dirty="0"/>
          </a:p>
        </p:txBody>
      </p:sp>
      <p:cxnSp>
        <p:nvCxnSpPr>
          <p:cNvPr id="30" name="Straight Arrow Connector 29"/>
          <p:cNvCxnSpPr>
            <a:stCxn id="28" idx="3"/>
          </p:cNvCxnSpPr>
          <p:nvPr/>
        </p:nvCxnSpPr>
        <p:spPr>
          <a:xfrm>
            <a:off x="1447800" y="6252865"/>
            <a:ext cx="1600200" cy="45273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Rectangle 30"/>
          <p:cNvSpPr/>
          <p:nvPr/>
        </p:nvSpPr>
        <p:spPr>
          <a:xfrm>
            <a:off x="3200400" y="4038600"/>
            <a:ext cx="2819400" cy="281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848600" y="5257800"/>
            <a:ext cx="1295400" cy="646331"/>
          </a:xfrm>
          <a:prstGeom prst="rect">
            <a:avLst/>
          </a:prstGeom>
          <a:noFill/>
        </p:spPr>
        <p:txBody>
          <a:bodyPr wrap="square" rtlCol="0">
            <a:spAutoFit/>
          </a:bodyPr>
          <a:lstStyle/>
          <a:p>
            <a:pPr algn="ctr"/>
            <a:r>
              <a:rPr lang="en-US" dirty="0" smtClean="0"/>
              <a:t>33</a:t>
            </a:r>
            <a:r>
              <a:rPr lang="en-US" baseline="30000" dirty="0" smtClean="0"/>
              <a:t>rd</a:t>
            </a:r>
            <a:r>
              <a:rPr lang="en-US" dirty="0" smtClean="0"/>
              <a:t> Street Yard</a:t>
            </a:r>
            <a:endParaRPr lang="en-US" dirty="0"/>
          </a:p>
        </p:txBody>
      </p:sp>
      <p:cxnSp>
        <p:nvCxnSpPr>
          <p:cNvPr id="34" name="Straight Connector 33"/>
          <p:cNvCxnSpPr>
            <a:endCxn id="31" idx="3"/>
          </p:cNvCxnSpPr>
          <p:nvPr/>
        </p:nvCxnSpPr>
        <p:spPr>
          <a:xfrm rot="10800000">
            <a:off x="6019800" y="5448300"/>
            <a:ext cx="2057400" cy="190500"/>
          </a:xfrm>
          <a:prstGeom prst="line">
            <a:avLst/>
          </a:prstGeom>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8001000" y="2514600"/>
            <a:ext cx="1012778" cy="369332"/>
          </a:xfrm>
          <a:prstGeom prst="rect">
            <a:avLst/>
          </a:prstGeom>
          <a:noFill/>
        </p:spPr>
        <p:txBody>
          <a:bodyPr wrap="none" rtlCol="0">
            <a:spAutoFit/>
          </a:bodyPr>
          <a:lstStyle/>
          <a:p>
            <a:r>
              <a:rPr lang="en-US" dirty="0" smtClean="0"/>
              <a:t>PRR Yard</a:t>
            </a:r>
            <a:endParaRPr lang="en-US" dirty="0"/>
          </a:p>
        </p:txBody>
      </p:sp>
      <p:cxnSp>
        <p:nvCxnSpPr>
          <p:cNvPr id="38" name="Straight Arrow Connector 37"/>
          <p:cNvCxnSpPr>
            <a:stCxn id="36" idx="1"/>
          </p:cNvCxnSpPr>
          <p:nvPr/>
        </p:nvCxnSpPr>
        <p:spPr>
          <a:xfrm rot="10800000" flipV="1">
            <a:off x="6477000" y="2699266"/>
            <a:ext cx="1524000" cy="12631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Straight Arrow Connector 39"/>
          <p:cNvCxnSpPr/>
          <p:nvPr/>
        </p:nvCxnSpPr>
        <p:spPr>
          <a:xfrm rot="10800000">
            <a:off x="4495800" y="990601"/>
            <a:ext cx="2209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1" name="TextBox 40"/>
          <p:cNvSpPr txBox="1"/>
          <p:nvPr/>
        </p:nvSpPr>
        <p:spPr>
          <a:xfrm>
            <a:off x="6705600" y="762000"/>
            <a:ext cx="2480166" cy="400110"/>
          </a:xfrm>
          <a:prstGeom prst="rect">
            <a:avLst/>
          </a:prstGeom>
          <a:noFill/>
        </p:spPr>
        <p:txBody>
          <a:bodyPr wrap="none" rtlCol="0">
            <a:spAutoFit/>
          </a:bodyPr>
          <a:lstStyle/>
          <a:p>
            <a:r>
              <a:rPr lang="en-US" sz="2000" dirty="0" smtClean="0"/>
              <a:t>South or Railroad East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500"/>
                                        <p:tgtEl>
                                          <p:spTgt spid="3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7" grpId="0"/>
      <p:bldP spid="20" grpId="0"/>
      <p:bldP spid="23" grpId="0"/>
      <p:bldP spid="28" grpId="0"/>
      <p:bldP spid="31" grpId="0" animBg="1"/>
      <p:bldP spid="32" grpId="0"/>
      <p:bldP spid="36" grpId="0"/>
      <p:bldP spid="4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5NYC.jpg"/>
          <p:cNvPicPr>
            <a:picLocks noChangeAspect="1"/>
          </p:cNvPicPr>
          <p:nvPr/>
        </p:nvPicPr>
        <p:blipFill>
          <a:blip r:embed="rId2" cstate="print">
            <a:grayscl/>
            <a:lum bright="22000" contrast="39000"/>
          </a:blip>
          <a:stretch>
            <a:fillRect/>
          </a:stretch>
        </p:blipFill>
        <p:spPr>
          <a:xfrm>
            <a:off x="1676400" y="1396413"/>
            <a:ext cx="5886450" cy="5309187"/>
          </a:xfrm>
          <a:prstGeom prst="rect">
            <a:avLst/>
          </a:prstGeom>
        </p:spPr>
      </p:pic>
      <p:sp>
        <p:nvSpPr>
          <p:cNvPr id="6" name="TextBox 5"/>
          <p:cNvSpPr txBox="1"/>
          <p:nvPr/>
        </p:nvSpPr>
        <p:spPr>
          <a:xfrm>
            <a:off x="7696200" y="3886200"/>
            <a:ext cx="1295400" cy="923330"/>
          </a:xfrm>
          <a:prstGeom prst="rect">
            <a:avLst/>
          </a:prstGeom>
          <a:noFill/>
        </p:spPr>
        <p:txBody>
          <a:bodyPr wrap="square" rtlCol="0">
            <a:spAutoFit/>
          </a:bodyPr>
          <a:lstStyle/>
          <a:p>
            <a:pPr algn="ctr"/>
            <a:r>
              <a:rPr lang="en-US" dirty="0" smtClean="0"/>
              <a:t>Spur to Slaughter House</a:t>
            </a:r>
            <a:endParaRPr lang="en-US" dirty="0"/>
          </a:p>
        </p:txBody>
      </p:sp>
      <p:cxnSp>
        <p:nvCxnSpPr>
          <p:cNvPr id="8" name="Straight Arrow Connector 7"/>
          <p:cNvCxnSpPr>
            <a:stCxn id="6" idx="1"/>
          </p:cNvCxnSpPr>
          <p:nvPr/>
        </p:nvCxnSpPr>
        <p:spPr>
          <a:xfrm rot="10800000" flipV="1">
            <a:off x="7239000" y="4347864"/>
            <a:ext cx="457200" cy="136713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9" name="Picture 8" descr="BHL_33st_1933.jpg"/>
          <p:cNvPicPr>
            <a:picLocks noChangeAspect="1"/>
          </p:cNvPicPr>
          <p:nvPr/>
        </p:nvPicPr>
        <p:blipFill>
          <a:blip r:embed="rId2" cstate="print">
            <a:grayscl/>
            <a:lum bright="-1000" contrast="1000"/>
          </a:blip>
          <a:stretch>
            <a:fillRect/>
          </a:stretch>
        </p:blipFill>
        <p:spPr>
          <a:xfrm>
            <a:off x="609600" y="1371600"/>
            <a:ext cx="8238296" cy="538969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609600" y="838200"/>
            <a:ext cx="5559086" cy="461665"/>
          </a:xfrm>
          <a:prstGeom prst="rect">
            <a:avLst/>
          </a:prstGeom>
          <a:noFill/>
        </p:spPr>
        <p:txBody>
          <a:bodyPr wrap="none" rtlCol="0">
            <a:spAutoFit/>
          </a:bodyPr>
          <a:lstStyle/>
          <a:p>
            <a:r>
              <a:rPr lang="en-US" sz="2400" b="1" dirty="0" smtClean="0"/>
              <a:t>St John's Park Freight Terminal Late 1800’s</a:t>
            </a:r>
            <a:endParaRPr lang="en-US" sz="2400" b="1" dirty="0"/>
          </a:p>
        </p:txBody>
      </p:sp>
      <p:sp>
        <p:nvSpPr>
          <p:cNvPr id="7" name="TextBox 6"/>
          <p:cNvSpPr txBox="1"/>
          <p:nvPr/>
        </p:nvSpPr>
        <p:spPr>
          <a:xfrm>
            <a:off x="381000" y="4114800"/>
            <a:ext cx="8534400" cy="2554545"/>
          </a:xfrm>
          <a:prstGeom prst="rect">
            <a:avLst/>
          </a:prstGeom>
          <a:noFill/>
        </p:spPr>
        <p:txBody>
          <a:bodyPr wrap="square" rtlCol="0">
            <a:spAutoFit/>
          </a:bodyPr>
          <a:lstStyle/>
          <a:p>
            <a:r>
              <a:rPr lang="en-US" sz="2000" b="1" dirty="0" smtClean="0"/>
              <a:t>As the city grew, the expanding warehouse district began to encroach on the neighborhood, and its seclusion was shattered in 1851 when the Hudson River Railroad ran tracks along Hudson St. Rich homeowners moved elsewhere, and St John’s Chapel went into financial difficulty.</a:t>
            </a:r>
            <a:br>
              <a:rPr lang="en-US" sz="2000" b="1" dirty="0" smtClean="0"/>
            </a:br>
            <a:r>
              <a:rPr lang="en-US" sz="2000" b="1" dirty="0" smtClean="0"/>
              <a:t/>
            </a:r>
            <a:br>
              <a:rPr lang="en-US" sz="2000" b="1" dirty="0" smtClean="0"/>
            </a:br>
            <a:r>
              <a:rPr lang="en-US" sz="2000" b="1" dirty="0" smtClean="0"/>
              <a:t>In 1866, Trinity parish sold the park to Commodore Cornelius Vanderbilt for $400,000, who built a freight terminal on the site for the Hudson River Railroad.</a:t>
            </a:r>
            <a:endParaRPr lang="en-US" sz="2000" b="1" dirty="0"/>
          </a:p>
        </p:txBody>
      </p:sp>
      <p:pic>
        <p:nvPicPr>
          <p:cNvPr id="6" name="Picture 5" descr="SJP1.jpg"/>
          <p:cNvPicPr>
            <a:picLocks noChangeAspect="1"/>
          </p:cNvPicPr>
          <p:nvPr/>
        </p:nvPicPr>
        <p:blipFill>
          <a:blip r:embed="rId2" cstate="print"/>
          <a:stretch>
            <a:fillRect/>
          </a:stretch>
        </p:blipFill>
        <p:spPr>
          <a:xfrm>
            <a:off x="6248400" y="685800"/>
            <a:ext cx="2766990" cy="3424252"/>
          </a:xfrm>
          <a:prstGeom prst="rect">
            <a:avLst/>
          </a:prstGeom>
        </p:spPr>
      </p:pic>
      <p:pic>
        <p:nvPicPr>
          <p:cNvPr id="8" name="Picture 7" descr="StJohnsPark.jpg"/>
          <p:cNvPicPr>
            <a:picLocks noChangeAspect="1"/>
          </p:cNvPicPr>
          <p:nvPr/>
        </p:nvPicPr>
        <p:blipFill>
          <a:blip r:embed="rId3" cstate="print">
            <a:grayscl/>
          </a:blip>
          <a:stretch>
            <a:fillRect/>
          </a:stretch>
        </p:blipFill>
        <p:spPr>
          <a:xfrm>
            <a:off x="2033588" y="1295400"/>
            <a:ext cx="3757612" cy="2834007"/>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BHL_Yard_1933.jpg"/>
          <p:cNvPicPr>
            <a:picLocks noChangeAspect="1"/>
          </p:cNvPicPr>
          <p:nvPr/>
        </p:nvPicPr>
        <p:blipFill>
          <a:blip r:embed="rId2" cstate="print">
            <a:grayscl/>
            <a:lum bright="14000" contrast="31000"/>
          </a:blip>
          <a:stretch>
            <a:fillRect/>
          </a:stretch>
        </p:blipFill>
        <p:spPr>
          <a:xfrm>
            <a:off x="645526" y="1447800"/>
            <a:ext cx="8117474" cy="531064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BHL_Miller.jpg"/>
          <p:cNvPicPr>
            <a:picLocks noChangeAspect="1"/>
          </p:cNvPicPr>
          <p:nvPr/>
        </p:nvPicPr>
        <p:blipFill>
          <a:blip r:embed="rId2" cstate="print">
            <a:grayscl/>
          </a:blip>
          <a:stretch>
            <a:fillRect/>
          </a:stretch>
        </p:blipFill>
        <p:spPr>
          <a:xfrm>
            <a:off x="533400" y="1447800"/>
            <a:ext cx="8153400" cy="533415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6" name="Picture 5" descr="30thStreet.jpg"/>
          <p:cNvPicPr>
            <a:picLocks noChangeAspect="1"/>
          </p:cNvPicPr>
          <p:nvPr/>
        </p:nvPicPr>
        <p:blipFill>
          <a:blip r:embed="rId2" cstate="print"/>
          <a:stretch>
            <a:fillRect/>
          </a:stretch>
        </p:blipFill>
        <p:spPr>
          <a:xfrm>
            <a:off x="1219200" y="1366540"/>
            <a:ext cx="7010400" cy="5415260"/>
          </a:xfrm>
          <a:prstGeom prst="rect">
            <a:avLst/>
          </a:prstGeom>
        </p:spPr>
      </p:pic>
      <p:sp>
        <p:nvSpPr>
          <p:cNvPr id="7" name="TextBox 6"/>
          <p:cNvSpPr txBox="1"/>
          <p:nvPr/>
        </p:nvSpPr>
        <p:spPr>
          <a:xfrm>
            <a:off x="2971800" y="6019800"/>
            <a:ext cx="2667000" cy="646331"/>
          </a:xfrm>
          <a:prstGeom prst="rect">
            <a:avLst/>
          </a:prstGeom>
          <a:noFill/>
        </p:spPr>
        <p:txBody>
          <a:bodyPr wrap="square" rtlCol="0">
            <a:spAutoFit/>
          </a:bodyPr>
          <a:lstStyle/>
          <a:p>
            <a:pPr algn="ctr"/>
            <a:r>
              <a:rPr lang="en-US" dirty="0" smtClean="0">
                <a:solidFill>
                  <a:schemeClr val="bg1"/>
                </a:solidFill>
              </a:rPr>
              <a:t>Looking East with 30</a:t>
            </a:r>
            <a:r>
              <a:rPr lang="en-US" baseline="30000" dirty="0" smtClean="0">
                <a:solidFill>
                  <a:schemeClr val="bg1"/>
                </a:solidFill>
              </a:rPr>
              <a:t>th</a:t>
            </a:r>
            <a:r>
              <a:rPr lang="en-US" dirty="0" smtClean="0">
                <a:solidFill>
                  <a:schemeClr val="bg1"/>
                </a:solidFill>
              </a:rPr>
              <a:t> Street to the Right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BHL_30th_West1932.jpg"/>
          <p:cNvPicPr>
            <a:picLocks noChangeAspect="1"/>
          </p:cNvPicPr>
          <p:nvPr/>
        </p:nvPicPr>
        <p:blipFill>
          <a:blip r:embed="rId2" cstate="print">
            <a:grayscl/>
          </a:blip>
          <a:stretch>
            <a:fillRect/>
          </a:stretch>
        </p:blipFill>
        <p:spPr>
          <a:xfrm>
            <a:off x="533400" y="1397798"/>
            <a:ext cx="8229600" cy="5384002"/>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6" name="Picture 5" descr="BHL_Bones_30thST.jpg"/>
          <p:cNvPicPr>
            <a:picLocks noChangeAspect="1"/>
          </p:cNvPicPr>
          <p:nvPr/>
        </p:nvPicPr>
        <p:blipFill>
          <a:blip r:embed="rId2" cstate="print">
            <a:grayscl/>
          </a:blip>
          <a:stretch>
            <a:fillRect/>
          </a:stretch>
        </p:blipFill>
        <p:spPr>
          <a:xfrm>
            <a:off x="533400" y="1424147"/>
            <a:ext cx="8305800" cy="543385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35NYC.jpg"/>
          <p:cNvPicPr>
            <a:picLocks noChangeAspect="1"/>
          </p:cNvPicPr>
          <p:nvPr/>
        </p:nvPicPr>
        <p:blipFill>
          <a:blip r:embed="rId2" cstate="print">
            <a:grayscl/>
            <a:lum bright="37000" contrast="44000"/>
          </a:blip>
          <a:stretch>
            <a:fillRect/>
          </a:stretch>
        </p:blipFill>
        <p:spPr>
          <a:xfrm>
            <a:off x="1066800" y="1371600"/>
            <a:ext cx="7162800" cy="5417591"/>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BHL_MPPO_1933.jpg"/>
          <p:cNvPicPr>
            <a:picLocks noChangeAspect="1"/>
          </p:cNvPicPr>
          <p:nvPr/>
        </p:nvPicPr>
        <p:blipFill>
          <a:blip r:embed="rId2" cstate="print">
            <a:grayscl/>
          </a:blip>
          <a:stretch>
            <a:fillRect/>
          </a:stretch>
        </p:blipFill>
        <p:spPr>
          <a:xfrm>
            <a:off x="685800" y="1524000"/>
            <a:ext cx="8077200" cy="5284298"/>
          </a:xfrm>
          <a:prstGeom prst="rect">
            <a:avLst/>
          </a:prstGeom>
        </p:spPr>
      </p:pic>
      <p:sp>
        <p:nvSpPr>
          <p:cNvPr id="6" name="TextBox 5"/>
          <p:cNvSpPr txBox="1"/>
          <p:nvPr/>
        </p:nvSpPr>
        <p:spPr>
          <a:xfrm>
            <a:off x="7315200" y="4114800"/>
            <a:ext cx="1337417" cy="646331"/>
          </a:xfrm>
          <a:prstGeom prst="rect">
            <a:avLst/>
          </a:prstGeom>
          <a:noFill/>
        </p:spPr>
        <p:txBody>
          <a:bodyPr wrap="square" rtlCol="0">
            <a:spAutoFit/>
          </a:bodyPr>
          <a:lstStyle/>
          <a:p>
            <a:r>
              <a:rPr lang="en-US" dirty="0" smtClean="0">
                <a:solidFill>
                  <a:schemeClr val="bg1"/>
                </a:solidFill>
              </a:rPr>
              <a:t>Longer  ties </a:t>
            </a:r>
          </a:p>
          <a:p>
            <a:r>
              <a:rPr lang="en-US" dirty="0" smtClean="0">
                <a:solidFill>
                  <a:schemeClr val="bg1"/>
                </a:solidFill>
              </a:rPr>
              <a:t>For third rail</a:t>
            </a:r>
            <a:endParaRPr lang="en-US" dirty="0">
              <a:solidFill>
                <a:schemeClr val="bg1"/>
              </a:solidFill>
            </a:endParaRPr>
          </a:p>
        </p:txBody>
      </p:sp>
      <p:sp>
        <p:nvSpPr>
          <p:cNvPr id="7" name="TextBox 6"/>
          <p:cNvSpPr txBox="1"/>
          <p:nvPr/>
        </p:nvSpPr>
        <p:spPr>
          <a:xfrm>
            <a:off x="1219601" y="1981200"/>
            <a:ext cx="1980799" cy="369332"/>
          </a:xfrm>
          <a:prstGeom prst="rect">
            <a:avLst/>
          </a:prstGeom>
          <a:noFill/>
        </p:spPr>
        <p:txBody>
          <a:bodyPr wrap="square" rtlCol="0">
            <a:spAutoFit/>
          </a:bodyPr>
          <a:lstStyle/>
          <a:p>
            <a:r>
              <a:rPr lang="en-US" dirty="0" smtClean="0">
                <a:solidFill>
                  <a:schemeClr val="bg1"/>
                </a:solidFill>
              </a:rPr>
              <a:t>Morgan Post Office</a:t>
            </a:r>
            <a:endParaRPr lang="en-US" dirty="0">
              <a:solidFill>
                <a:schemeClr val="bg1"/>
              </a:solidFill>
            </a:endParaRPr>
          </a:p>
        </p:txBody>
      </p:sp>
      <p:cxnSp>
        <p:nvCxnSpPr>
          <p:cNvPr id="9" name="Straight Arrow Connector 8"/>
          <p:cNvCxnSpPr/>
          <p:nvPr/>
        </p:nvCxnSpPr>
        <p:spPr>
          <a:xfrm rot="10800000" flipV="1">
            <a:off x="2590800" y="4419600"/>
            <a:ext cx="4724400" cy="38100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rot="16200000" flipH="1">
            <a:off x="6934200" y="4800600"/>
            <a:ext cx="990600" cy="22860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rot="10800000" flipV="1">
            <a:off x="2209800" y="4437966"/>
            <a:ext cx="5105400" cy="81983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762000" y="2249269"/>
            <a:ext cx="3429000" cy="646331"/>
          </a:xfrm>
          <a:prstGeom prst="rect">
            <a:avLst/>
          </a:prstGeom>
          <a:noFill/>
        </p:spPr>
        <p:txBody>
          <a:bodyPr wrap="square" rtlCol="0">
            <a:spAutoFit/>
          </a:bodyPr>
          <a:lstStyle/>
          <a:p>
            <a:pPr algn="ctr"/>
            <a:r>
              <a:rPr lang="en-US" dirty="0" smtClean="0">
                <a:solidFill>
                  <a:schemeClr val="bg1"/>
                </a:solidFill>
              </a:rPr>
              <a:t>Over 8,000 RPO and Express cars delivered yearly. </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BHL_Rail.jpg"/>
          <p:cNvPicPr>
            <a:picLocks noChangeAspect="1"/>
          </p:cNvPicPr>
          <p:nvPr/>
        </p:nvPicPr>
        <p:blipFill>
          <a:blip r:embed="rId2" cstate="print">
            <a:grayscl/>
          </a:blip>
          <a:stretch>
            <a:fillRect/>
          </a:stretch>
        </p:blipFill>
        <p:spPr>
          <a:xfrm>
            <a:off x="381000" y="1371600"/>
            <a:ext cx="8269645" cy="54102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6" name="Picture 5" descr="WSI-POe"/>
          <p:cNvPicPr>
            <a:picLocks noChangeAspect="1" noChangeArrowheads="1"/>
          </p:cNvPicPr>
          <p:nvPr/>
        </p:nvPicPr>
        <p:blipFill>
          <a:blip r:embed="rId2" cstate="print"/>
          <a:srcRect/>
          <a:stretch>
            <a:fillRect/>
          </a:stretch>
        </p:blipFill>
        <p:spPr bwMode="auto">
          <a:xfrm>
            <a:off x="3657600" y="975793"/>
            <a:ext cx="5410200" cy="2758007"/>
          </a:xfrm>
          <a:prstGeom prst="rect">
            <a:avLst/>
          </a:prstGeom>
          <a:noFill/>
          <a:ln w="9525">
            <a:noFill/>
            <a:miter lim="800000"/>
            <a:headEnd/>
            <a:tailEnd/>
          </a:ln>
        </p:spPr>
      </p:pic>
      <p:pic>
        <p:nvPicPr>
          <p:cNvPr id="7" name="Picture 6" descr="WSI-POi"/>
          <p:cNvPicPr>
            <a:picLocks noChangeAspect="1" noChangeArrowheads="1"/>
          </p:cNvPicPr>
          <p:nvPr/>
        </p:nvPicPr>
        <p:blipFill>
          <a:blip r:embed="rId3" cstate="print"/>
          <a:srcRect/>
          <a:stretch>
            <a:fillRect/>
          </a:stretch>
        </p:blipFill>
        <p:spPr bwMode="auto">
          <a:xfrm>
            <a:off x="990600" y="3820318"/>
            <a:ext cx="6934200" cy="2961482"/>
          </a:xfrm>
          <a:prstGeom prst="rect">
            <a:avLst/>
          </a:prstGeom>
          <a:noFill/>
          <a:ln w="9525">
            <a:noFill/>
            <a:miter lim="800000"/>
            <a:headEnd/>
            <a:tailEnd/>
          </a:ln>
        </p:spPr>
      </p:pic>
      <p:sp>
        <p:nvSpPr>
          <p:cNvPr id="8" name="TextBox 7"/>
          <p:cNvSpPr txBox="1"/>
          <p:nvPr/>
        </p:nvSpPr>
        <p:spPr>
          <a:xfrm>
            <a:off x="304800" y="1981200"/>
            <a:ext cx="3124201" cy="923330"/>
          </a:xfrm>
          <a:prstGeom prst="rect">
            <a:avLst/>
          </a:prstGeom>
          <a:noFill/>
        </p:spPr>
        <p:txBody>
          <a:bodyPr wrap="square" rtlCol="0">
            <a:spAutoFit/>
          </a:bodyPr>
          <a:lstStyle/>
          <a:p>
            <a:r>
              <a:rPr lang="en-US" dirty="0" smtClean="0"/>
              <a:t>Track plan of the Morgan Post office and the spur leading to it off the High Line.</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HL_ManhattanREF.jpg"/>
          <p:cNvPicPr>
            <a:picLocks noChangeAspect="1"/>
          </p:cNvPicPr>
          <p:nvPr/>
        </p:nvPicPr>
        <p:blipFill>
          <a:blip r:embed="rId2" cstate="print">
            <a:grayscl/>
          </a:blip>
          <a:stretch>
            <a:fillRect/>
          </a:stretch>
        </p:blipFill>
        <p:spPr>
          <a:xfrm>
            <a:off x="685800" y="1447800"/>
            <a:ext cx="8001000" cy="523444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9" name="Picture 8" descr="STJohnsPark.jpg"/>
          <p:cNvPicPr>
            <a:picLocks noChangeAspect="1"/>
          </p:cNvPicPr>
          <p:nvPr/>
        </p:nvPicPr>
        <p:blipFill>
          <a:blip r:embed="rId2" cstate="print"/>
          <a:stretch>
            <a:fillRect/>
          </a:stretch>
        </p:blipFill>
        <p:spPr>
          <a:xfrm>
            <a:off x="381000" y="762000"/>
            <a:ext cx="8460890" cy="5968262"/>
          </a:xfrm>
          <a:prstGeom prst="rect">
            <a:avLst/>
          </a:prstGeom>
        </p:spPr>
      </p:pic>
      <p:sp>
        <p:nvSpPr>
          <p:cNvPr id="10" name="TextBox 9"/>
          <p:cNvSpPr txBox="1"/>
          <p:nvPr/>
        </p:nvSpPr>
        <p:spPr>
          <a:xfrm>
            <a:off x="3318303" y="6553200"/>
            <a:ext cx="5825697" cy="307777"/>
          </a:xfrm>
          <a:prstGeom prst="rect">
            <a:avLst/>
          </a:prstGeom>
          <a:noFill/>
        </p:spPr>
        <p:txBody>
          <a:bodyPr wrap="none" rtlCol="0">
            <a:spAutoFit/>
          </a:bodyPr>
          <a:lstStyle/>
          <a:p>
            <a:r>
              <a:rPr lang="en-US" sz="1400" dirty="0" smtClean="0"/>
              <a:t>George W. and Walter S. Bromley Insurance Map 1897 NYPL Digital Collection</a:t>
            </a:r>
            <a:endParaRPr lang="en-US" sz="1400" dirty="0"/>
          </a:p>
        </p:txBody>
      </p:sp>
      <p:sp>
        <p:nvSpPr>
          <p:cNvPr id="5" name="Oval 4"/>
          <p:cNvSpPr/>
          <p:nvPr/>
        </p:nvSpPr>
        <p:spPr>
          <a:xfrm>
            <a:off x="4343400" y="2667000"/>
            <a:ext cx="990600" cy="990600"/>
          </a:xfrm>
          <a:prstGeom prst="ellipse">
            <a:avLst/>
          </a:prstGeom>
          <a:no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BHL_Merchants_1932.jpg"/>
          <p:cNvPicPr>
            <a:picLocks noChangeAspect="1"/>
          </p:cNvPicPr>
          <p:nvPr/>
        </p:nvPicPr>
        <p:blipFill>
          <a:blip r:embed="rId2" cstate="print">
            <a:grayscl/>
          </a:blip>
          <a:stretch>
            <a:fillRect/>
          </a:stretch>
        </p:blipFill>
        <p:spPr>
          <a:xfrm>
            <a:off x="381000" y="1371600"/>
            <a:ext cx="8305800" cy="5433853"/>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BHL_30thStreet_1933.jpg"/>
          <p:cNvPicPr>
            <a:picLocks noChangeAspect="1"/>
          </p:cNvPicPr>
          <p:nvPr/>
        </p:nvPicPr>
        <p:blipFill>
          <a:blip r:embed="rId2" cstate="print">
            <a:grayscl/>
          </a:blip>
          <a:stretch>
            <a:fillRect/>
          </a:stretch>
        </p:blipFill>
        <p:spPr>
          <a:xfrm>
            <a:off x="457200" y="1415613"/>
            <a:ext cx="8202370" cy="5366187"/>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BHL_Cudahy_1932.jpg"/>
          <p:cNvPicPr>
            <a:picLocks noChangeAspect="1"/>
          </p:cNvPicPr>
          <p:nvPr/>
        </p:nvPicPr>
        <p:blipFill>
          <a:blip r:embed="rId2" cstate="print"/>
          <a:stretch>
            <a:fillRect/>
          </a:stretch>
        </p:blipFill>
        <p:spPr>
          <a:xfrm>
            <a:off x="493126" y="1421302"/>
            <a:ext cx="8193674" cy="536049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7" name="TextBox 6"/>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1934SIDG"/>
          <p:cNvPicPr>
            <a:picLocks noChangeAspect="1" noChangeArrowheads="1"/>
          </p:cNvPicPr>
          <p:nvPr/>
        </p:nvPicPr>
        <p:blipFill>
          <a:blip r:embed="rId2" cstate="print"/>
          <a:srcRect/>
          <a:stretch>
            <a:fillRect/>
          </a:stretch>
        </p:blipFill>
        <p:spPr bwMode="auto">
          <a:xfrm>
            <a:off x="0" y="2362200"/>
            <a:ext cx="9144000" cy="31391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6" name="Picture 5" descr="HL_CadahyLong.jpg"/>
          <p:cNvPicPr>
            <a:picLocks noChangeAspect="1"/>
          </p:cNvPicPr>
          <p:nvPr/>
        </p:nvPicPr>
        <p:blipFill>
          <a:blip r:embed="rId2" cstate="print"/>
          <a:stretch>
            <a:fillRect/>
          </a:stretch>
        </p:blipFill>
        <p:spPr>
          <a:xfrm>
            <a:off x="381000" y="1374295"/>
            <a:ext cx="8382000" cy="5483705"/>
          </a:xfrm>
          <a:prstGeom prst="rect">
            <a:avLst/>
          </a:prstGeom>
        </p:spPr>
      </p:pic>
      <p:sp>
        <p:nvSpPr>
          <p:cNvPr id="7" name="TextBox 6"/>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5" name="Picture 4" descr="HL_Merchants_south.jpg"/>
          <p:cNvPicPr>
            <a:picLocks noChangeAspect="1"/>
          </p:cNvPicPr>
          <p:nvPr/>
        </p:nvPicPr>
        <p:blipFill>
          <a:blip r:embed="rId2" cstate="print"/>
          <a:stretch>
            <a:fillRect/>
          </a:stretch>
        </p:blipFill>
        <p:spPr>
          <a:xfrm>
            <a:off x="381000" y="1397798"/>
            <a:ext cx="8229600" cy="5384002"/>
          </a:xfrm>
          <a:prstGeom prst="rect">
            <a:avLst/>
          </a:prstGeom>
        </p:spPr>
      </p:pic>
      <p:sp>
        <p:nvSpPr>
          <p:cNvPr id="6" name="TextBox 5"/>
          <p:cNvSpPr txBox="1"/>
          <p:nvPr/>
        </p:nvSpPr>
        <p:spPr>
          <a:xfrm>
            <a:off x="4876800" y="1600200"/>
            <a:ext cx="3175228" cy="369332"/>
          </a:xfrm>
          <a:prstGeom prst="rect">
            <a:avLst/>
          </a:prstGeom>
          <a:noFill/>
        </p:spPr>
        <p:txBody>
          <a:bodyPr wrap="none" rtlCol="0">
            <a:spAutoFit/>
          </a:bodyPr>
          <a:lstStyle/>
          <a:p>
            <a:r>
              <a:rPr lang="en-US" dirty="0" smtClean="0"/>
              <a:t>No Connection to the High Line.</a:t>
            </a:r>
            <a:endParaRPr lang="en-US" dirty="0"/>
          </a:p>
        </p:txBody>
      </p:sp>
      <p:cxnSp>
        <p:nvCxnSpPr>
          <p:cNvPr id="8" name="Straight Arrow Connector 7"/>
          <p:cNvCxnSpPr>
            <a:stCxn id="6" idx="1"/>
          </p:cNvCxnSpPr>
          <p:nvPr/>
        </p:nvCxnSpPr>
        <p:spPr>
          <a:xfrm rot="10800000" flipV="1">
            <a:off x="2133600" y="1784866"/>
            <a:ext cx="2743200" cy="24061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6644365" y="6135469"/>
            <a:ext cx="2118635" cy="646331"/>
          </a:xfrm>
          <a:prstGeom prst="rect">
            <a:avLst/>
          </a:prstGeom>
          <a:noFill/>
        </p:spPr>
        <p:txBody>
          <a:bodyPr wrap="square" rtlCol="0">
            <a:spAutoFit/>
          </a:bodyPr>
          <a:lstStyle/>
          <a:p>
            <a:pPr algn="ctr"/>
            <a:r>
              <a:rPr lang="en-US" dirty="0" smtClean="0">
                <a:solidFill>
                  <a:schemeClr val="bg1"/>
                </a:solidFill>
              </a:rPr>
              <a:t>Reefer Unloaded in the street</a:t>
            </a:r>
            <a:endParaRPr lang="en-US" dirty="0">
              <a:solidFill>
                <a:schemeClr val="bg1"/>
              </a:solidFill>
            </a:endParaRPr>
          </a:p>
        </p:txBody>
      </p:sp>
      <p:sp>
        <p:nvSpPr>
          <p:cNvPr id="10" name="TextBox 9"/>
          <p:cNvSpPr txBox="1"/>
          <p:nvPr/>
        </p:nvSpPr>
        <p:spPr>
          <a:xfrm>
            <a:off x="5105400" y="2057400"/>
            <a:ext cx="2448555" cy="369332"/>
          </a:xfrm>
          <a:prstGeom prst="rect">
            <a:avLst/>
          </a:prstGeom>
          <a:noFill/>
        </p:spPr>
        <p:txBody>
          <a:bodyPr wrap="none" rtlCol="0">
            <a:spAutoFit/>
          </a:bodyPr>
          <a:lstStyle/>
          <a:p>
            <a:r>
              <a:rPr lang="en-US" dirty="0" smtClean="0"/>
              <a:t>Merchants Refrigerating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6" name="Picture 5" descr="HL_Uneeda.jpg"/>
          <p:cNvPicPr>
            <a:picLocks noChangeAspect="1"/>
          </p:cNvPicPr>
          <p:nvPr/>
        </p:nvPicPr>
        <p:blipFill>
          <a:blip r:embed="rId2" cstate="print"/>
          <a:stretch>
            <a:fillRect/>
          </a:stretch>
        </p:blipFill>
        <p:spPr>
          <a:xfrm>
            <a:off x="457200" y="1371600"/>
            <a:ext cx="8229600" cy="5384002"/>
          </a:xfrm>
          <a:prstGeom prst="rect">
            <a:avLst/>
          </a:prstGeom>
        </p:spPr>
      </p:pic>
      <p:sp>
        <p:nvSpPr>
          <p:cNvPr id="5" name="TextBox 4"/>
          <p:cNvSpPr txBox="1"/>
          <p:nvPr/>
        </p:nvSpPr>
        <p:spPr>
          <a:xfrm>
            <a:off x="4800600" y="1219200"/>
            <a:ext cx="1929887" cy="369332"/>
          </a:xfrm>
          <a:prstGeom prst="rect">
            <a:avLst/>
          </a:prstGeom>
          <a:noFill/>
        </p:spPr>
        <p:txBody>
          <a:bodyPr wrap="none" rtlCol="0">
            <a:spAutoFit/>
          </a:bodyPr>
          <a:lstStyle/>
          <a:p>
            <a:r>
              <a:rPr lang="en-US" dirty="0" smtClean="0"/>
              <a:t>NABISCO Buildings</a:t>
            </a:r>
            <a:endParaRPr lang="en-US" dirty="0"/>
          </a:p>
        </p:txBody>
      </p:sp>
      <p:cxnSp>
        <p:nvCxnSpPr>
          <p:cNvPr id="8" name="Straight Arrow Connector 7"/>
          <p:cNvCxnSpPr>
            <a:stCxn id="5" idx="2"/>
          </p:cNvCxnSpPr>
          <p:nvPr/>
        </p:nvCxnSpPr>
        <p:spPr>
          <a:xfrm rot="5400000">
            <a:off x="3943739" y="616595"/>
            <a:ext cx="849869" cy="279374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5" idx="2"/>
          </p:cNvCxnSpPr>
          <p:nvPr/>
        </p:nvCxnSpPr>
        <p:spPr>
          <a:xfrm rot="5400000">
            <a:off x="4781939" y="2369195"/>
            <a:ext cx="1764269" cy="20294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5" idx="2"/>
          </p:cNvCxnSpPr>
          <p:nvPr/>
        </p:nvCxnSpPr>
        <p:spPr>
          <a:xfrm rot="16200000" flipH="1">
            <a:off x="5315337" y="2038738"/>
            <a:ext cx="1764268" cy="8638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6" name="Picture 5" descr="HL_SJPT_Ballast.jpg"/>
          <p:cNvPicPr>
            <a:picLocks noChangeAspect="1"/>
          </p:cNvPicPr>
          <p:nvPr/>
        </p:nvPicPr>
        <p:blipFill>
          <a:blip r:embed="rId2" cstate="print"/>
          <a:stretch>
            <a:fillRect/>
          </a:stretch>
        </p:blipFill>
        <p:spPr>
          <a:xfrm>
            <a:off x="457200" y="1424147"/>
            <a:ext cx="8229600" cy="5384001"/>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8" name="Picture 7" descr="SJPNE1046.jpg"/>
          <p:cNvPicPr>
            <a:picLocks noChangeAspect="1"/>
          </p:cNvPicPr>
          <p:nvPr/>
        </p:nvPicPr>
        <p:blipFill>
          <a:blip r:embed="rId2" cstate="print"/>
          <a:stretch>
            <a:fillRect/>
          </a:stretch>
        </p:blipFill>
        <p:spPr>
          <a:xfrm>
            <a:off x="1676400" y="1304602"/>
            <a:ext cx="6248400" cy="5493876"/>
          </a:xfrm>
          <a:prstGeom prst="rect">
            <a:avLst/>
          </a:prstGeom>
        </p:spPr>
      </p:pic>
      <p:sp>
        <p:nvSpPr>
          <p:cNvPr id="7" name="TextBox 6"/>
          <p:cNvSpPr txBox="1"/>
          <p:nvPr/>
        </p:nvSpPr>
        <p:spPr>
          <a:xfrm>
            <a:off x="2895600" y="5943600"/>
            <a:ext cx="3084691" cy="369332"/>
          </a:xfrm>
          <a:prstGeom prst="rect">
            <a:avLst/>
          </a:prstGeom>
          <a:noFill/>
        </p:spPr>
        <p:txBody>
          <a:bodyPr wrap="none" rtlCol="0">
            <a:spAutoFit/>
          </a:bodyPr>
          <a:lstStyle/>
          <a:p>
            <a:r>
              <a:rPr lang="en-US" dirty="0" smtClean="0">
                <a:solidFill>
                  <a:schemeClr val="bg1"/>
                </a:solidFill>
              </a:rPr>
              <a:t>St. John’s Park Freight Terminal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3116559" cy="461665"/>
          </a:xfrm>
          <a:prstGeom prst="rect">
            <a:avLst/>
          </a:prstGeom>
          <a:noFill/>
        </p:spPr>
        <p:txBody>
          <a:bodyPr wrap="none" rtlCol="0">
            <a:spAutoFit/>
          </a:bodyPr>
          <a:lstStyle/>
          <a:p>
            <a:r>
              <a:rPr lang="en-US" sz="2400" b="1" dirty="0" smtClean="0"/>
              <a:t>Building the High Line.</a:t>
            </a:r>
            <a:endParaRPr lang="en-US" sz="2400" b="1" dirty="0"/>
          </a:p>
        </p:txBody>
      </p:sp>
      <p:pic>
        <p:nvPicPr>
          <p:cNvPr id="6" name="Picture 4" descr="1934SJP2"/>
          <p:cNvPicPr>
            <a:picLocks noChangeAspect="1" noChangeArrowheads="1"/>
          </p:cNvPicPr>
          <p:nvPr/>
        </p:nvPicPr>
        <p:blipFill>
          <a:blip r:embed="rId2" cstate="print"/>
          <a:srcRect/>
          <a:stretch>
            <a:fillRect/>
          </a:stretch>
        </p:blipFill>
        <p:spPr bwMode="auto">
          <a:xfrm>
            <a:off x="0" y="2667000"/>
            <a:ext cx="8915400" cy="3749576"/>
          </a:xfrm>
          <a:prstGeom prst="rect">
            <a:avLst/>
          </a:prstGeom>
          <a:noFill/>
          <a:ln w="9525">
            <a:noFill/>
            <a:miter lim="800000"/>
            <a:headEnd/>
            <a:tailEnd/>
          </a:ln>
        </p:spPr>
      </p:pic>
      <p:pic>
        <p:nvPicPr>
          <p:cNvPr id="7" name="Picture 5" descr="1934SJPi"/>
          <p:cNvPicPr>
            <a:picLocks noChangeAspect="1" noChangeArrowheads="1"/>
          </p:cNvPicPr>
          <p:nvPr/>
        </p:nvPicPr>
        <p:blipFill>
          <a:blip r:embed="rId3" cstate="print"/>
          <a:srcRect/>
          <a:stretch>
            <a:fillRect/>
          </a:stretch>
        </p:blipFill>
        <p:spPr bwMode="auto">
          <a:xfrm>
            <a:off x="4648200" y="838200"/>
            <a:ext cx="4114800" cy="1872123"/>
          </a:xfrm>
          <a:prstGeom prst="rect">
            <a:avLst/>
          </a:prstGeom>
          <a:noFill/>
          <a:ln w="9525">
            <a:noFill/>
            <a:miter lim="800000"/>
            <a:headEnd/>
            <a:tailEnd/>
          </a:ln>
        </p:spPr>
      </p:pic>
      <p:sp>
        <p:nvSpPr>
          <p:cNvPr id="8" name="Text Box 8"/>
          <p:cNvSpPr txBox="1">
            <a:spLocks noChangeArrowheads="1"/>
          </p:cNvSpPr>
          <p:nvPr/>
        </p:nvSpPr>
        <p:spPr bwMode="auto">
          <a:xfrm>
            <a:off x="152400" y="6491288"/>
            <a:ext cx="4953000" cy="366712"/>
          </a:xfrm>
          <a:prstGeom prst="rect">
            <a:avLst/>
          </a:prstGeom>
          <a:noFill/>
          <a:ln w="9525">
            <a:noFill/>
            <a:miter lim="800000"/>
            <a:headEnd/>
            <a:tailEnd/>
          </a:ln>
        </p:spPr>
        <p:txBody>
          <a:bodyPr>
            <a:spAutoFit/>
          </a:bodyPr>
          <a:lstStyle/>
          <a:p>
            <a:r>
              <a:rPr lang="en-US" dirty="0"/>
              <a:t>B&amp;W images provided by Thomas Flagg.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9699" y="990600"/>
            <a:ext cx="9229899" cy="461665"/>
          </a:xfrm>
          <a:prstGeom prst="rect">
            <a:avLst/>
          </a:prstGeom>
          <a:noFill/>
        </p:spPr>
        <p:txBody>
          <a:bodyPr wrap="none" rtlCol="0">
            <a:spAutoFit/>
          </a:bodyPr>
          <a:lstStyle/>
          <a:p>
            <a:r>
              <a:rPr lang="en-US" sz="2400" b="1" dirty="0" smtClean="0"/>
              <a:t>Hudson River Railroad Passenger Station at Chambers Street Built 1851</a:t>
            </a:r>
            <a:endParaRPr lang="en-US" sz="2400" b="1" dirty="0"/>
          </a:p>
        </p:txBody>
      </p:sp>
      <p:pic>
        <p:nvPicPr>
          <p:cNvPr id="6" name="Picture 5" descr="ChambersSt.jpg"/>
          <p:cNvPicPr>
            <a:picLocks noChangeAspect="1"/>
          </p:cNvPicPr>
          <p:nvPr/>
        </p:nvPicPr>
        <p:blipFill>
          <a:blip r:embed="rId2" cstate="print">
            <a:grayscl/>
          </a:blip>
          <a:stretch>
            <a:fillRect/>
          </a:stretch>
        </p:blipFill>
        <p:spPr>
          <a:xfrm>
            <a:off x="609600" y="1524000"/>
            <a:ext cx="7905750" cy="514793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6" name="Picture 5" descr="HL_BellLabs_OD.jpg"/>
          <p:cNvPicPr>
            <a:picLocks noChangeAspect="1"/>
          </p:cNvPicPr>
          <p:nvPr/>
        </p:nvPicPr>
        <p:blipFill>
          <a:blip r:embed="rId2" cstate="print"/>
          <a:stretch>
            <a:fillRect/>
          </a:stretch>
        </p:blipFill>
        <p:spPr>
          <a:xfrm>
            <a:off x="4950754" y="762000"/>
            <a:ext cx="3964646" cy="6060074"/>
          </a:xfrm>
          <a:prstGeom prst="rect">
            <a:avLst/>
          </a:prstGeom>
        </p:spPr>
      </p:pic>
      <p:sp>
        <p:nvSpPr>
          <p:cNvPr id="9" name="TextBox 8"/>
          <p:cNvSpPr txBox="1"/>
          <p:nvPr/>
        </p:nvSpPr>
        <p:spPr>
          <a:xfrm>
            <a:off x="685800" y="4191000"/>
            <a:ext cx="3962400" cy="923330"/>
          </a:xfrm>
          <a:prstGeom prst="rect">
            <a:avLst/>
          </a:prstGeom>
          <a:noFill/>
        </p:spPr>
        <p:txBody>
          <a:bodyPr wrap="square" rtlCol="0">
            <a:spAutoFit/>
          </a:bodyPr>
          <a:lstStyle/>
          <a:p>
            <a:r>
              <a:rPr lang="en-US" dirty="0" smtClean="0"/>
              <a:t>Even though the High Line cut right through Bell Labs it was not serviced by the railroad</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6" name="Picture 5" descr="HL_Cudahy.jpg"/>
          <p:cNvPicPr>
            <a:picLocks noChangeAspect="1"/>
          </p:cNvPicPr>
          <p:nvPr/>
        </p:nvPicPr>
        <p:blipFill>
          <a:blip r:embed="rId2" cstate="print"/>
          <a:stretch>
            <a:fillRect/>
          </a:stretch>
        </p:blipFill>
        <p:spPr>
          <a:xfrm>
            <a:off x="56958" y="1371600"/>
            <a:ext cx="9010842" cy="5257800"/>
          </a:xfrm>
          <a:prstGeom prst="rect">
            <a:avLst/>
          </a:prstGeom>
        </p:spPr>
      </p:pic>
      <p:sp>
        <p:nvSpPr>
          <p:cNvPr id="7" name="TextBox 6"/>
          <p:cNvSpPr txBox="1"/>
          <p:nvPr/>
        </p:nvSpPr>
        <p:spPr>
          <a:xfrm>
            <a:off x="4800600" y="5181600"/>
            <a:ext cx="2118400" cy="369332"/>
          </a:xfrm>
          <a:prstGeom prst="rect">
            <a:avLst/>
          </a:prstGeom>
          <a:noFill/>
        </p:spPr>
        <p:txBody>
          <a:bodyPr wrap="none" rtlCol="0">
            <a:spAutoFit/>
          </a:bodyPr>
          <a:lstStyle/>
          <a:p>
            <a:r>
              <a:rPr lang="en-US" dirty="0" smtClean="0">
                <a:solidFill>
                  <a:schemeClr val="bg1"/>
                </a:solidFill>
              </a:rPr>
              <a:t>Cudahy and Armour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6" name="Picture 5" descr="HL_Merchants_DES3.jpg"/>
          <p:cNvPicPr>
            <a:picLocks noChangeAspect="1"/>
          </p:cNvPicPr>
          <p:nvPr/>
        </p:nvPicPr>
        <p:blipFill>
          <a:blip r:embed="rId2" cstate="print"/>
          <a:stretch>
            <a:fillRect/>
          </a:stretch>
        </p:blipFill>
        <p:spPr>
          <a:xfrm>
            <a:off x="381000" y="1371600"/>
            <a:ext cx="8305800" cy="5433854"/>
          </a:xfrm>
          <a:prstGeom prst="rect">
            <a:avLst/>
          </a:prstGeom>
        </p:spPr>
      </p:pic>
      <p:sp>
        <p:nvSpPr>
          <p:cNvPr id="7" name="TextBox 6"/>
          <p:cNvSpPr txBox="1"/>
          <p:nvPr/>
        </p:nvSpPr>
        <p:spPr>
          <a:xfrm>
            <a:off x="685800" y="6096000"/>
            <a:ext cx="2448555" cy="369332"/>
          </a:xfrm>
          <a:prstGeom prst="rect">
            <a:avLst/>
          </a:prstGeom>
          <a:noFill/>
        </p:spPr>
        <p:txBody>
          <a:bodyPr wrap="none" rtlCol="0">
            <a:spAutoFit/>
          </a:bodyPr>
          <a:lstStyle/>
          <a:p>
            <a:r>
              <a:rPr lang="en-US" dirty="0" smtClean="0"/>
              <a:t>Merchants Refrigerating</a:t>
            </a:r>
            <a:endParaRPr lang="en-US" dirty="0"/>
          </a:p>
        </p:txBody>
      </p:sp>
      <p:pic>
        <p:nvPicPr>
          <p:cNvPr id="8" name="Picture 7" descr="ThomFlagg_Merchants.jpg"/>
          <p:cNvPicPr>
            <a:picLocks noChangeAspect="1"/>
          </p:cNvPicPr>
          <p:nvPr/>
        </p:nvPicPr>
        <p:blipFill>
          <a:blip r:embed="rId3" cstate="print"/>
          <a:stretch>
            <a:fillRect/>
          </a:stretch>
        </p:blipFill>
        <p:spPr>
          <a:xfrm>
            <a:off x="381000" y="1295400"/>
            <a:ext cx="6934200" cy="5498604"/>
          </a:xfrm>
          <a:prstGeom prst="rect">
            <a:avLst/>
          </a:prstGeom>
        </p:spPr>
      </p:pic>
      <p:sp>
        <p:nvSpPr>
          <p:cNvPr id="9" name="TextBox 8"/>
          <p:cNvSpPr txBox="1"/>
          <p:nvPr/>
        </p:nvSpPr>
        <p:spPr>
          <a:xfrm>
            <a:off x="990600" y="6248400"/>
            <a:ext cx="3995389" cy="369332"/>
          </a:xfrm>
          <a:prstGeom prst="rect">
            <a:avLst/>
          </a:prstGeom>
          <a:noFill/>
        </p:spPr>
        <p:txBody>
          <a:bodyPr wrap="none" rtlCol="0">
            <a:spAutoFit/>
          </a:bodyPr>
          <a:lstStyle/>
          <a:p>
            <a:r>
              <a:rPr lang="en-US" dirty="0" smtClean="0">
                <a:solidFill>
                  <a:schemeClr val="bg1"/>
                </a:solidFill>
              </a:rPr>
              <a:t>Photo by Tom Flagg and Gerry Weinstein</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6" name="Picture 5" descr="HL_NYDP.jpg"/>
          <p:cNvPicPr>
            <a:picLocks noChangeAspect="1"/>
          </p:cNvPicPr>
          <p:nvPr/>
        </p:nvPicPr>
        <p:blipFill>
          <a:blip r:embed="rId2" cstate="print"/>
          <a:stretch>
            <a:fillRect/>
          </a:stretch>
        </p:blipFill>
        <p:spPr>
          <a:xfrm>
            <a:off x="457200" y="1347947"/>
            <a:ext cx="8305800" cy="5433853"/>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dirty="0"/>
              <a:t>Researching, modeling and operating the New York Central </a:t>
            </a:r>
            <a:r>
              <a:rPr lang="en-US" sz="2400" b="1" dirty="0" smtClean="0"/>
              <a:t>Railroad’s </a:t>
            </a:r>
            <a:r>
              <a:rPr lang="en-US" sz="2400" b="1" dirty="0"/>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6" name="Picture 5" descr="HL_Sidings.jpg"/>
          <p:cNvPicPr>
            <a:picLocks noChangeAspect="1"/>
          </p:cNvPicPr>
          <p:nvPr/>
        </p:nvPicPr>
        <p:blipFill>
          <a:blip r:embed="rId2" cstate="print"/>
          <a:stretch>
            <a:fillRect/>
          </a:stretch>
        </p:blipFill>
        <p:spPr>
          <a:xfrm>
            <a:off x="533400" y="1295400"/>
            <a:ext cx="8386119" cy="5486400"/>
          </a:xfrm>
          <a:prstGeom prst="rect">
            <a:avLst/>
          </a:prstGeom>
        </p:spPr>
      </p:pic>
      <p:pic>
        <p:nvPicPr>
          <p:cNvPr id="7" name="Picture 6" descr="11thAve.bmp"/>
          <p:cNvPicPr>
            <a:picLocks noChangeAspect="1"/>
          </p:cNvPicPr>
          <p:nvPr/>
        </p:nvPicPr>
        <p:blipFill>
          <a:blip r:embed="rId3" cstate="print"/>
          <a:stretch>
            <a:fillRect/>
          </a:stretch>
        </p:blipFill>
        <p:spPr>
          <a:xfrm>
            <a:off x="6477000" y="527840"/>
            <a:ext cx="2438400" cy="1684922"/>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6" name="Picture 5" descr="HL_Sidings2.jpg"/>
          <p:cNvPicPr>
            <a:picLocks noChangeAspect="1"/>
          </p:cNvPicPr>
          <p:nvPr/>
        </p:nvPicPr>
        <p:blipFill>
          <a:blip r:embed="rId2" cstate="print"/>
          <a:stretch>
            <a:fillRect/>
          </a:stretch>
        </p:blipFill>
        <p:spPr>
          <a:xfrm>
            <a:off x="1295400" y="1344507"/>
            <a:ext cx="6705600" cy="5513493"/>
          </a:xfrm>
          <a:prstGeom prst="rect">
            <a:avLst/>
          </a:prstGeom>
        </p:spPr>
      </p:pic>
      <p:pic>
        <p:nvPicPr>
          <p:cNvPr id="7" name="Picture 6" descr="TomFlagg_HLShot2.jpg"/>
          <p:cNvPicPr>
            <a:picLocks noChangeAspect="1"/>
          </p:cNvPicPr>
          <p:nvPr/>
        </p:nvPicPr>
        <p:blipFill>
          <a:blip r:embed="rId3" cstate="print"/>
          <a:stretch>
            <a:fillRect/>
          </a:stretch>
        </p:blipFill>
        <p:spPr>
          <a:xfrm>
            <a:off x="0" y="1345324"/>
            <a:ext cx="4371380" cy="5512676"/>
          </a:xfrm>
          <a:prstGeom prst="rect">
            <a:avLst/>
          </a:prstGeom>
        </p:spPr>
      </p:pic>
      <p:sp>
        <p:nvSpPr>
          <p:cNvPr id="8" name="TextBox 7"/>
          <p:cNvSpPr txBox="1"/>
          <p:nvPr/>
        </p:nvSpPr>
        <p:spPr>
          <a:xfrm>
            <a:off x="228600" y="1447800"/>
            <a:ext cx="4059060" cy="369332"/>
          </a:xfrm>
          <a:prstGeom prst="rect">
            <a:avLst/>
          </a:prstGeom>
          <a:noFill/>
        </p:spPr>
        <p:txBody>
          <a:bodyPr wrap="none" rtlCol="0">
            <a:spAutoFit/>
          </a:bodyPr>
          <a:lstStyle/>
          <a:p>
            <a:r>
              <a:rPr lang="en-US" dirty="0" smtClean="0">
                <a:solidFill>
                  <a:schemeClr val="bg1"/>
                </a:solidFill>
              </a:rPr>
              <a:t>Photo by Tom Flagg and Gerry Weinstein.</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7" name="Picture 6" descr="HighLine.jpg"/>
          <p:cNvPicPr>
            <a:picLocks noChangeAspect="1"/>
          </p:cNvPicPr>
          <p:nvPr/>
        </p:nvPicPr>
        <p:blipFill>
          <a:blip r:embed="rId2" cstate="print">
            <a:grayscl/>
          </a:blip>
          <a:stretch>
            <a:fillRect/>
          </a:stretch>
        </p:blipFill>
        <p:spPr>
          <a:xfrm>
            <a:off x="479420" y="1371600"/>
            <a:ext cx="8283580" cy="5442071"/>
          </a:xfrm>
          <a:prstGeom prst="rect">
            <a:avLst/>
          </a:prstGeom>
        </p:spPr>
      </p:pic>
      <p:sp>
        <p:nvSpPr>
          <p:cNvPr id="8" name="TextBox 7"/>
          <p:cNvSpPr txBox="1"/>
          <p:nvPr/>
        </p:nvSpPr>
        <p:spPr>
          <a:xfrm>
            <a:off x="6324600" y="6400800"/>
            <a:ext cx="1980799" cy="369332"/>
          </a:xfrm>
          <a:prstGeom prst="rect">
            <a:avLst/>
          </a:prstGeom>
          <a:noFill/>
        </p:spPr>
        <p:txBody>
          <a:bodyPr wrap="none" rtlCol="0">
            <a:spAutoFit/>
          </a:bodyPr>
          <a:lstStyle/>
          <a:p>
            <a:r>
              <a:rPr lang="en-US" dirty="0" smtClean="0"/>
              <a:t>Morgan Post Office</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6" name="Picture 5" descr="PRR37thStreet1947.jpg"/>
          <p:cNvPicPr>
            <a:picLocks noChangeAspect="1"/>
          </p:cNvPicPr>
          <p:nvPr/>
        </p:nvPicPr>
        <p:blipFill>
          <a:blip r:embed="rId2" cstate="print"/>
          <a:stretch>
            <a:fillRect/>
          </a:stretch>
        </p:blipFill>
        <p:spPr>
          <a:xfrm>
            <a:off x="1447800" y="1310232"/>
            <a:ext cx="6299200" cy="5471568"/>
          </a:xfrm>
          <a:prstGeom prst="rect">
            <a:avLst/>
          </a:prstGeom>
        </p:spPr>
      </p:pic>
      <p:sp>
        <p:nvSpPr>
          <p:cNvPr id="7" name="TextBox 6"/>
          <p:cNvSpPr txBox="1"/>
          <p:nvPr/>
        </p:nvSpPr>
        <p:spPr>
          <a:xfrm>
            <a:off x="4343400" y="6248400"/>
            <a:ext cx="3359638" cy="369332"/>
          </a:xfrm>
          <a:prstGeom prst="rect">
            <a:avLst/>
          </a:prstGeom>
          <a:noFill/>
        </p:spPr>
        <p:txBody>
          <a:bodyPr wrap="none" rtlCol="0">
            <a:spAutoFit/>
          </a:bodyPr>
          <a:lstStyle/>
          <a:p>
            <a:r>
              <a:rPr lang="en-US" dirty="0" smtClean="0">
                <a:solidFill>
                  <a:schemeClr val="bg1"/>
                </a:solidFill>
              </a:rPr>
              <a:t>The High Line and 33</a:t>
            </a:r>
            <a:r>
              <a:rPr lang="en-US" baseline="30000" dirty="0" smtClean="0">
                <a:solidFill>
                  <a:schemeClr val="bg1"/>
                </a:solidFill>
              </a:rPr>
              <a:t>rd</a:t>
            </a:r>
            <a:r>
              <a:rPr lang="en-US" dirty="0" smtClean="0">
                <a:solidFill>
                  <a:schemeClr val="bg1"/>
                </a:solidFill>
              </a:rPr>
              <a:t> Street Yard</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448893" cy="461665"/>
          </a:xfrm>
          <a:prstGeom prst="rect">
            <a:avLst/>
          </a:prstGeom>
          <a:noFill/>
        </p:spPr>
        <p:txBody>
          <a:bodyPr wrap="none" rtlCol="0">
            <a:spAutoFit/>
          </a:bodyPr>
          <a:lstStyle/>
          <a:p>
            <a:r>
              <a:rPr lang="en-US" sz="2400" b="1" dirty="0" smtClean="0"/>
              <a:t>The Completed High Line.</a:t>
            </a:r>
            <a:endParaRPr lang="en-US" sz="2400" b="1" dirty="0"/>
          </a:p>
        </p:txBody>
      </p:sp>
      <p:pic>
        <p:nvPicPr>
          <p:cNvPr id="8" name="Picture 7" descr="HL_30thStreet.jpg"/>
          <p:cNvPicPr>
            <a:picLocks noChangeAspect="1"/>
          </p:cNvPicPr>
          <p:nvPr/>
        </p:nvPicPr>
        <p:blipFill>
          <a:blip r:embed="rId2" cstate="print"/>
          <a:stretch>
            <a:fillRect/>
          </a:stretch>
        </p:blipFill>
        <p:spPr>
          <a:xfrm>
            <a:off x="304800" y="1295400"/>
            <a:ext cx="8458200" cy="5533557"/>
          </a:xfrm>
          <a:prstGeom prst="rect">
            <a:avLst/>
          </a:prstGeom>
        </p:spPr>
      </p:pic>
      <p:sp>
        <p:nvSpPr>
          <p:cNvPr id="7" name="TextBox 6"/>
          <p:cNvSpPr txBox="1"/>
          <p:nvPr/>
        </p:nvSpPr>
        <p:spPr>
          <a:xfrm>
            <a:off x="2895600" y="2133600"/>
            <a:ext cx="3359638" cy="369332"/>
          </a:xfrm>
          <a:prstGeom prst="rect">
            <a:avLst/>
          </a:prstGeom>
          <a:noFill/>
        </p:spPr>
        <p:txBody>
          <a:bodyPr wrap="none" rtlCol="0">
            <a:spAutoFit/>
          </a:bodyPr>
          <a:lstStyle/>
          <a:p>
            <a:r>
              <a:rPr lang="en-US" dirty="0" smtClean="0"/>
              <a:t>The High Line and 33</a:t>
            </a:r>
            <a:r>
              <a:rPr lang="en-US" baseline="30000" dirty="0" smtClean="0"/>
              <a:t>rd</a:t>
            </a:r>
            <a:r>
              <a:rPr lang="en-US" dirty="0" smtClean="0"/>
              <a:t> Street Yard</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1" y="914400"/>
            <a:ext cx="9144000" cy="400110"/>
          </a:xfrm>
          <a:prstGeom prst="rect">
            <a:avLst/>
          </a:prstGeom>
          <a:noFill/>
        </p:spPr>
        <p:txBody>
          <a:bodyPr wrap="square" rtlCol="0">
            <a:spAutoFit/>
          </a:bodyPr>
          <a:lstStyle/>
          <a:p>
            <a:pPr algn="ctr"/>
            <a:r>
              <a:rPr lang="en-US" sz="2000" b="1" dirty="0" smtClean="0"/>
              <a:t>Did the original 10</a:t>
            </a:r>
            <a:r>
              <a:rPr lang="en-US" sz="2000" b="1" baseline="30000" dirty="0" smtClean="0"/>
              <a:t>th</a:t>
            </a:r>
            <a:r>
              <a:rPr lang="en-US" sz="2000" b="1" dirty="0" smtClean="0"/>
              <a:t> Avenue Line and the High Line run at the same time?</a:t>
            </a:r>
            <a:endParaRPr lang="en-US" sz="2000" b="1" dirty="0"/>
          </a:p>
        </p:txBody>
      </p:sp>
      <p:sp>
        <p:nvSpPr>
          <p:cNvPr id="9" name="TextBox 8"/>
          <p:cNvSpPr txBox="1"/>
          <p:nvPr/>
        </p:nvSpPr>
        <p:spPr>
          <a:xfrm>
            <a:off x="3886200" y="2971800"/>
            <a:ext cx="1792670" cy="1446550"/>
          </a:xfrm>
          <a:prstGeom prst="rect">
            <a:avLst/>
          </a:prstGeom>
          <a:noFill/>
        </p:spPr>
        <p:txBody>
          <a:bodyPr wrap="none" rtlCol="0">
            <a:spAutoFit/>
          </a:bodyPr>
          <a:lstStyle/>
          <a:p>
            <a:r>
              <a:rPr lang="en-US" sz="8800" dirty="0" smtClean="0"/>
              <a:t>YES</a:t>
            </a:r>
            <a:endParaRPr lang="en-US" sz="8800" dirty="0"/>
          </a:p>
        </p:txBody>
      </p:sp>
      <p:pic>
        <p:nvPicPr>
          <p:cNvPr id="10" name="Picture 9" descr="nyc-549.jpg"/>
          <p:cNvPicPr>
            <a:picLocks noChangeAspect="1"/>
          </p:cNvPicPr>
          <p:nvPr/>
        </p:nvPicPr>
        <p:blipFill>
          <a:blip r:embed="rId2" cstate="print"/>
          <a:stretch>
            <a:fillRect/>
          </a:stretch>
        </p:blipFill>
        <p:spPr>
          <a:xfrm>
            <a:off x="0" y="838200"/>
            <a:ext cx="9144000" cy="5897880"/>
          </a:xfrm>
          <a:prstGeom prst="rect">
            <a:avLst/>
          </a:prstGeom>
        </p:spPr>
      </p:pic>
      <p:sp>
        <p:nvSpPr>
          <p:cNvPr id="6" name="TextBox 5"/>
          <p:cNvSpPr txBox="1"/>
          <p:nvPr/>
        </p:nvSpPr>
        <p:spPr>
          <a:xfrm>
            <a:off x="7772400" y="990600"/>
            <a:ext cx="1029000" cy="369332"/>
          </a:xfrm>
          <a:prstGeom prst="rect">
            <a:avLst/>
          </a:prstGeom>
          <a:noFill/>
        </p:spPr>
        <p:txBody>
          <a:bodyPr wrap="none" rtlCol="0">
            <a:spAutoFit/>
          </a:bodyPr>
          <a:lstStyle/>
          <a:p>
            <a:r>
              <a:rPr lang="en-US" dirty="0" smtClean="0">
                <a:solidFill>
                  <a:schemeClr val="bg1"/>
                </a:solidFill>
              </a:rPr>
              <a:t>NABISCO</a:t>
            </a:r>
            <a:endParaRPr lang="en-US" dirty="0">
              <a:solidFill>
                <a:schemeClr val="bg1"/>
              </a:solidFill>
            </a:endParaRPr>
          </a:p>
        </p:txBody>
      </p:sp>
      <p:cxnSp>
        <p:nvCxnSpPr>
          <p:cNvPr id="8" name="Straight Arrow Connector 7"/>
          <p:cNvCxnSpPr>
            <a:stCxn id="6" idx="1"/>
          </p:cNvCxnSpPr>
          <p:nvPr/>
        </p:nvCxnSpPr>
        <p:spPr>
          <a:xfrm rot="10800000" flipV="1">
            <a:off x="457200" y="1175266"/>
            <a:ext cx="7315200" cy="255853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6" idx="1"/>
          </p:cNvCxnSpPr>
          <p:nvPr/>
        </p:nvCxnSpPr>
        <p:spPr>
          <a:xfrm rot="10800000" flipV="1">
            <a:off x="7772400" y="1175266"/>
            <a:ext cx="1588" cy="80593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3124200" y="5867400"/>
            <a:ext cx="1308243" cy="369332"/>
          </a:xfrm>
          <a:prstGeom prst="rect">
            <a:avLst/>
          </a:prstGeom>
          <a:noFill/>
        </p:spPr>
        <p:txBody>
          <a:bodyPr wrap="none" rtlCol="0">
            <a:spAutoFit/>
          </a:bodyPr>
          <a:lstStyle/>
          <a:p>
            <a:r>
              <a:rPr lang="en-US" dirty="0" smtClean="0"/>
              <a:t>10</a:t>
            </a:r>
            <a:r>
              <a:rPr lang="en-US" baseline="30000" dirty="0" smtClean="0"/>
              <a:t>th</a:t>
            </a:r>
            <a:r>
              <a:rPr lang="en-US" dirty="0" smtClean="0"/>
              <a:t> Avenue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685800" y="990600"/>
            <a:ext cx="6190926" cy="461665"/>
          </a:xfrm>
          <a:prstGeom prst="rect">
            <a:avLst/>
          </a:prstGeom>
          <a:noFill/>
        </p:spPr>
        <p:txBody>
          <a:bodyPr wrap="none" rtlCol="0">
            <a:spAutoFit/>
          </a:bodyPr>
          <a:lstStyle/>
          <a:p>
            <a:r>
              <a:rPr lang="en-US" sz="2400" b="1" dirty="0" smtClean="0"/>
              <a:t>Original St John's Park Freight Terminal - 1920’s</a:t>
            </a:r>
            <a:endParaRPr lang="en-US" sz="2400" b="1" dirty="0"/>
          </a:p>
        </p:txBody>
      </p:sp>
      <p:pic>
        <p:nvPicPr>
          <p:cNvPr id="5" name="Picture 4" descr="nyc-1550.jpg"/>
          <p:cNvPicPr>
            <a:picLocks noChangeAspect="1"/>
          </p:cNvPicPr>
          <p:nvPr/>
        </p:nvPicPr>
        <p:blipFill>
          <a:blip r:embed="rId2" cstate="print"/>
          <a:stretch>
            <a:fillRect/>
          </a:stretch>
        </p:blipFill>
        <p:spPr>
          <a:xfrm>
            <a:off x="1295400" y="1447800"/>
            <a:ext cx="6629400" cy="5280772"/>
          </a:xfrm>
          <a:prstGeom prst="rect">
            <a:avLst/>
          </a:prstGeom>
        </p:spPr>
      </p:pic>
      <p:sp>
        <p:nvSpPr>
          <p:cNvPr id="6" name="TextBox 5"/>
          <p:cNvSpPr txBox="1"/>
          <p:nvPr/>
        </p:nvSpPr>
        <p:spPr>
          <a:xfrm>
            <a:off x="8077200" y="4191000"/>
            <a:ext cx="922240" cy="830997"/>
          </a:xfrm>
          <a:prstGeom prst="rect">
            <a:avLst/>
          </a:prstGeom>
          <a:noFill/>
        </p:spPr>
        <p:txBody>
          <a:bodyPr wrap="square" rtlCol="0">
            <a:spAutoFit/>
          </a:bodyPr>
          <a:lstStyle/>
          <a:p>
            <a:pPr algn="ctr"/>
            <a:r>
              <a:rPr lang="en-US" sz="2400" b="1" dirty="0" smtClean="0"/>
              <a:t>NYC</a:t>
            </a:r>
          </a:p>
          <a:p>
            <a:pPr algn="ctr"/>
            <a:r>
              <a:rPr lang="en-US" sz="2400" b="1" dirty="0" smtClean="0"/>
              <a:t>DES-3</a:t>
            </a:r>
            <a:endParaRPr lang="en-US" sz="2400" b="1" dirty="0"/>
          </a:p>
        </p:txBody>
      </p:sp>
      <p:cxnSp>
        <p:nvCxnSpPr>
          <p:cNvPr id="9" name="Straight Arrow Connector 8"/>
          <p:cNvCxnSpPr>
            <a:stCxn id="6" idx="1"/>
          </p:cNvCxnSpPr>
          <p:nvPr/>
        </p:nvCxnSpPr>
        <p:spPr>
          <a:xfrm rot="10800000" flipV="1">
            <a:off x="7696200" y="4606498"/>
            <a:ext cx="381000" cy="27030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3823483" cy="461665"/>
          </a:xfrm>
          <a:prstGeom prst="rect">
            <a:avLst/>
          </a:prstGeom>
          <a:noFill/>
        </p:spPr>
        <p:txBody>
          <a:bodyPr wrap="none" rtlCol="0">
            <a:spAutoFit/>
          </a:bodyPr>
          <a:lstStyle/>
          <a:p>
            <a:r>
              <a:rPr lang="en-US" sz="2400" b="1" dirty="0" smtClean="0"/>
              <a:t>Operations on the High Line.</a:t>
            </a:r>
            <a:endParaRPr lang="en-US" sz="2400" b="1" dirty="0"/>
          </a:p>
        </p:txBody>
      </p:sp>
      <p:pic>
        <p:nvPicPr>
          <p:cNvPr id="5" name="Picture 4" descr="HL_RS3_30thStreet.jpg"/>
          <p:cNvPicPr>
            <a:picLocks noChangeAspect="1"/>
          </p:cNvPicPr>
          <p:nvPr/>
        </p:nvPicPr>
        <p:blipFill>
          <a:blip r:embed="rId2" cstate="print"/>
          <a:stretch>
            <a:fillRect/>
          </a:stretch>
        </p:blipFill>
        <p:spPr>
          <a:xfrm>
            <a:off x="457200" y="1371600"/>
            <a:ext cx="8229600" cy="5384002"/>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823483" cy="461665"/>
          </a:xfrm>
          <a:prstGeom prst="rect">
            <a:avLst/>
          </a:prstGeom>
          <a:noFill/>
        </p:spPr>
        <p:txBody>
          <a:bodyPr wrap="none" rtlCol="0">
            <a:spAutoFit/>
          </a:bodyPr>
          <a:lstStyle/>
          <a:p>
            <a:r>
              <a:rPr lang="en-US" sz="2400" b="1" dirty="0" smtClean="0"/>
              <a:t>Operations on the High Line.</a:t>
            </a:r>
            <a:endParaRPr lang="en-US" sz="2400" b="1" dirty="0"/>
          </a:p>
        </p:txBody>
      </p:sp>
      <p:pic>
        <p:nvPicPr>
          <p:cNvPr id="6" name="Picture 5" descr="BranchMap.gif"/>
          <p:cNvPicPr>
            <a:picLocks noChangeAspect="1"/>
          </p:cNvPicPr>
          <p:nvPr/>
        </p:nvPicPr>
        <p:blipFill>
          <a:blip r:embed="rId2" cstate="print"/>
          <a:stretch>
            <a:fillRect/>
          </a:stretch>
        </p:blipFill>
        <p:spPr>
          <a:xfrm>
            <a:off x="1828800" y="1219200"/>
            <a:ext cx="5715000" cy="57150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3" name="TextBox 2"/>
          <p:cNvSpPr txBox="1"/>
          <p:nvPr/>
        </p:nvSpPr>
        <p:spPr>
          <a:xfrm>
            <a:off x="304800" y="914400"/>
            <a:ext cx="3823483" cy="461665"/>
          </a:xfrm>
          <a:prstGeom prst="rect">
            <a:avLst/>
          </a:prstGeom>
          <a:noFill/>
        </p:spPr>
        <p:txBody>
          <a:bodyPr wrap="none" rtlCol="0">
            <a:spAutoFit/>
          </a:bodyPr>
          <a:lstStyle/>
          <a:p>
            <a:r>
              <a:rPr lang="en-US" sz="2400" b="1" dirty="0" smtClean="0"/>
              <a:t>Operations on the High Line.</a:t>
            </a:r>
            <a:endParaRPr lang="en-US" sz="2400" b="1" dirty="0"/>
          </a:p>
        </p:txBody>
      </p:sp>
      <p:pic>
        <p:nvPicPr>
          <p:cNvPr id="7" name="Picture 6" descr="1947.jpg"/>
          <p:cNvPicPr>
            <a:picLocks noChangeAspect="1"/>
          </p:cNvPicPr>
          <p:nvPr/>
        </p:nvPicPr>
        <p:blipFill>
          <a:blip r:embed="rId2" cstate="print"/>
          <a:stretch>
            <a:fillRect/>
          </a:stretch>
        </p:blipFill>
        <p:spPr>
          <a:xfrm>
            <a:off x="838200" y="1367322"/>
            <a:ext cx="7632700" cy="5338278"/>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3823483" cy="461665"/>
          </a:xfrm>
          <a:prstGeom prst="rect">
            <a:avLst/>
          </a:prstGeom>
          <a:noFill/>
        </p:spPr>
        <p:txBody>
          <a:bodyPr wrap="none" rtlCol="0">
            <a:spAutoFit/>
          </a:bodyPr>
          <a:lstStyle/>
          <a:p>
            <a:r>
              <a:rPr lang="en-US" sz="2400" b="1" dirty="0" smtClean="0"/>
              <a:t>Operations on the High Line.</a:t>
            </a:r>
            <a:endParaRPr lang="en-US" sz="2400" b="1" dirty="0"/>
          </a:p>
        </p:txBody>
      </p:sp>
      <p:graphicFrame>
        <p:nvGraphicFramePr>
          <p:cNvPr id="7" name="Table 6"/>
          <p:cNvGraphicFramePr>
            <a:graphicFrameLocks noGrp="1"/>
          </p:cNvGraphicFramePr>
          <p:nvPr/>
        </p:nvGraphicFramePr>
        <p:xfrm>
          <a:off x="457200" y="2240538"/>
          <a:ext cx="8153400" cy="3931662"/>
        </p:xfrm>
        <a:graphic>
          <a:graphicData uri="http://schemas.openxmlformats.org/drawingml/2006/table">
            <a:tbl>
              <a:tblPr/>
              <a:tblGrid>
                <a:gridCol w="3962400"/>
                <a:gridCol w="4191000"/>
              </a:tblGrid>
              <a:tr h="280833">
                <a:tc>
                  <a:txBody>
                    <a:bodyPr/>
                    <a:lstStyle/>
                    <a:p>
                      <a:pPr algn="ctr" fontAlgn="b"/>
                      <a:r>
                        <a:rPr lang="en-US" sz="1800" b="1" i="0" u="none" strike="noStrike" dirty="0" smtClean="0">
                          <a:solidFill>
                            <a:srgbClr val="000000"/>
                          </a:solidFill>
                          <a:latin typeface="Calibri"/>
                        </a:rPr>
                        <a:t>High Line Sidings and Buildings</a:t>
                      </a:r>
                      <a:endParaRPr lang="en-US" sz="1800" b="1" i="0" u="none" strike="noStrike" dirty="0">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1" i="0" u="none" strike="noStrike" dirty="0">
                          <a:solidFill>
                            <a:srgbClr val="000000"/>
                          </a:solidFill>
                          <a:latin typeface="Calibri"/>
                        </a:rPr>
                        <a:t>St. Johns </a:t>
                      </a:r>
                      <a:r>
                        <a:rPr lang="en-US" sz="1800" b="1" i="0" u="none" strike="noStrike" dirty="0" smtClean="0">
                          <a:solidFill>
                            <a:srgbClr val="000000"/>
                          </a:solidFill>
                          <a:latin typeface="Calibri"/>
                        </a:rPr>
                        <a:t>Park Freight Terminal</a:t>
                      </a:r>
                      <a:endParaRPr lang="en-US" sz="1800" b="1" i="0" u="none" strike="noStrike" dirty="0">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80833">
                <a:tc>
                  <a:txBody>
                    <a:bodyPr/>
                    <a:lstStyle/>
                    <a:p>
                      <a:pPr algn="ctr" fontAlgn="b"/>
                      <a:r>
                        <a:rPr lang="en-US" sz="1800" b="0" i="0" u="none" strike="noStrike" dirty="0">
                          <a:solidFill>
                            <a:srgbClr val="000000"/>
                          </a:solidFill>
                          <a:latin typeface="Calibri"/>
                        </a:rPr>
                        <a:t>Morgan Parcel Post Building</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Borden</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RC Williams</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Colod Corp</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Spear &amp; Company</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Libby, McNeil &amp; Libby</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Merchants Refrigerating Co</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Sealright Corp</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National Biscuit Co (3 Sidings)</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Shannon Bros.</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smtClean="0">
                          <a:solidFill>
                            <a:srgbClr val="000000"/>
                          </a:solidFill>
                          <a:latin typeface="Calibri"/>
                        </a:rPr>
                        <a:t>Cudahy </a:t>
                      </a:r>
                      <a:r>
                        <a:rPr lang="en-US" sz="1800" b="0" i="0" u="none" strike="noStrike" dirty="0">
                          <a:solidFill>
                            <a:srgbClr val="000000"/>
                          </a:solidFill>
                          <a:latin typeface="Calibri"/>
                        </a:rPr>
                        <a:t>Packing</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Magazine Shippers Assn.</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Armour and Co</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Universal Car loading and Distribution</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Wilson and Co</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F W Woolworth</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NYC Cold Storage Warehouse</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Western Car loading</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NY Dressed Poultry Co.</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b"/>
                      <a:r>
                        <a:rPr lang="en-US" sz="1800" b="0" i="0" u="none" strike="noStrike" dirty="0">
                          <a:solidFill>
                            <a:srgbClr val="000000"/>
                          </a:solidFill>
                          <a:latin typeface="Calibri"/>
                        </a:rPr>
                        <a:t> </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33">
                <a:tc>
                  <a:txBody>
                    <a:bodyPr/>
                    <a:lstStyle/>
                    <a:p>
                      <a:pPr algn="ctr" fontAlgn="b"/>
                      <a:r>
                        <a:rPr lang="en-US" sz="1800" b="0" i="0" u="none" strike="noStrike" dirty="0">
                          <a:solidFill>
                            <a:srgbClr val="000000"/>
                          </a:solidFill>
                          <a:latin typeface="Calibri"/>
                        </a:rPr>
                        <a:t>Swift and Co</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280833">
                <a:tc>
                  <a:txBody>
                    <a:bodyPr/>
                    <a:lstStyle/>
                    <a:p>
                      <a:pPr algn="ctr" fontAlgn="b"/>
                      <a:r>
                        <a:rPr lang="en-US" sz="1800" b="0" i="0" u="none" strike="noStrike" dirty="0">
                          <a:solidFill>
                            <a:srgbClr val="000000"/>
                          </a:solidFill>
                          <a:latin typeface="Calibri"/>
                        </a:rPr>
                        <a:t>Gansevoort Public Market</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59167">
                <a:tc>
                  <a:txBody>
                    <a:bodyPr/>
                    <a:lstStyle/>
                    <a:p>
                      <a:pPr algn="ctr" fontAlgn="b"/>
                      <a:r>
                        <a:rPr lang="en-US" sz="1800" b="0" i="0" u="none" strike="noStrike" dirty="0">
                          <a:solidFill>
                            <a:srgbClr val="000000"/>
                          </a:solidFill>
                          <a:latin typeface="Calibri"/>
                        </a:rPr>
                        <a:t>Manhattan Refrigerated Company</a:t>
                      </a:r>
                    </a:p>
                  </a:txBody>
                  <a:tcPr marL="6513" marR="6513" marT="6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8" name="TextBox 7"/>
          <p:cNvSpPr txBox="1"/>
          <p:nvPr/>
        </p:nvSpPr>
        <p:spPr>
          <a:xfrm>
            <a:off x="0" y="1752600"/>
            <a:ext cx="9144000" cy="400110"/>
          </a:xfrm>
          <a:prstGeom prst="rect">
            <a:avLst/>
          </a:prstGeom>
          <a:noFill/>
        </p:spPr>
        <p:txBody>
          <a:bodyPr wrap="square" rtlCol="0">
            <a:spAutoFit/>
          </a:bodyPr>
          <a:lstStyle/>
          <a:p>
            <a:pPr algn="ctr"/>
            <a:r>
              <a:rPr lang="en-US" sz="2000" b="1" dirty="0" smtClean="0"/>
              <a:t>Industries on the High Line</a:t>
            </a:r>
            <a:endParaRPr lang="en-US" sz="2000" b="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5" name="TextBox 4"/>
          <p:cNvSpPr txBox="1"/>
          <p:nvPr/>
        </p:nvSpPr>
        <p:spPr>
          <a:xfrm>
            <a:off x="304800" y="914400"/>
            <a:ext cx="5328510" cy="461665"/>
          </a:xfrm>
          <a:prstGeom prst="rect">
            <a:avLst/>
          </a:prstGeom>
          <a:noFill/>
        </p:spPr>
        <p:txBody>
          <a:bodyPr wrap="none" rtlCol="0">
            <a:spAutoFit/>
          </a:bodyPr>
          <a:lstStyle/>
          <a:p>
            <a:r>
              <a:rPr lang="en-US" sz="2400" b="1" dirty="0" smtClean="0"/>
              <a:t>Operations on the High Line in HO Scale.</a:t>
            </a:r>
            <a:endParaRPr lang="en-US" sz="2400" b="1" dirty="0"/>
          </a:p>
        </p:txBody>
      </p:sp>
      <p:pic>
        <p:nvPicPr>
          <p:cNvPr id="1025" name="Picture 1" descr="E:\Personal\RPM\Collinsville\NYHRR\HighLine.jpg"/>
          <p:cNvPicPr>
            <a:picLocks noChangeAspect="1" noChangeArrowheads="1"/>
          </p:cNvPicPr>
          <p:nvPr/>
        </p:nvPicPr>
        <p:blipFill>
          <a:blip r:embed="rId2" cstate="print"/>
          <a:srcRect/>
          <a:stretch>
            <a:fillRect/>
          </a:stretch>
        </p:blipFill>
        <p:spPr bwMode="auto">
          <a:xfrm>
            <a:off x="2057400" y="1371600"/>
            <a:ext cx="4851041" cy="5342119"/>
          </a:xfrm>
          <a:prstGeom prst="rect">
            <a:avLst/>
          </a:prstGeom>
          <a:noFill/>
        </p:spPr>
      </p:pic>
      <p:sp>
        <p:nvSpPr>
          <p:cNvPr id="8" name="Rectangle 7"/>
          <p:cNvSpPr/>
          <p:nvPr/>
        </p:nvSpPr>
        <p:spPr>
          <a:xfrm>
            <a:off x="2667000" y="3106579"/>
            <a:ext cx="1646605" cy="246221"/>
          </a:xfrm>
          <a:prstGeom prst="rect">
            <a:avLst/>
          </a:prstGeom>
        </p:spPr>
        <p:txBody>
          <a:bodyPr wrap="none">
            <a:spAutoFit/>
          </a:bodyPr>
          <a:lstStyle/>
          <a:p>
            <a:pPr algn="ctr" fontAlgn="b"/>
            <a:r>
              <a:rPr lang="en-US" sz="1000" dirty="0" smtClean="0">
                <a:solidFill>
                  <a:srgbClr val="000000"/>
                </a:solidFill>
              </a:rPr>
              <a:t>Morgan Parcel Post Building</a:t>
            </a:r>
            <a:endParaRPr lang="en-US" sz="1000" dirty="0">
              <a:solidFill>
                <a:srgbClr val="000000"/>
              </a:solidFill>
            </a:endParaRPr>
          </a:p>
        </p:txBody>
      </p:sp>
      <p:sp>
        <p:nvSpPr>
          <p:cNvPr id="9" name="Rectangle 8"/>
          <p:cNvSpPr/>
          <p:nvPr/>
        </p:nvSpPr>
        <p:spPr>
          <a:xfrm>
            <a:off x="4724400" y="1676400"/>
            <a:ext cx="793807" cy="246221"/>
          </a:xfrm>
          <a:prstGeom prst="rect">
            <a:avLst/>
          </a:prstGeom>
        </p:spPr>
        <p:txBody>
          <a:bodyPr wrap="none">
            <a:spAutoFit/>
          </a:bodyPr>
          <a:lstStyle/>
          <a:p>
            <a:pPr algn="ctr" fontAlgn="b"/>
            <a:r>
              <a:rPr lang="en-US" sz="1000" dirty="0" smtClean="0">
                <a:solidFill>
                  <a:srgbClr val="000000"/>
                </a:solidFill>
              </a:rPr>
              <a:t>RC Williams</a:t>
            </a:r>
            <a:endParaRPr lang="en-US" sz="1000" dirty="0">
              <a:solidFill>
                <a:srgbClr val="000000"/>
              </a:solidFill>
            </a:endParaRPr>
          </a:p>
        </p:txBody>
      </p:sp>
      <p:sp>
        <p:nvSpPr>
          <p:cNvPr id="10" name="Rectangle 9"/>
          <p:cNvSpPr/>
          <p:nvPr/>
        </p:nvSpPr>
        <p:spPr>
          <a:xfrm>
            <a:off x="5867400" y="1676400"/>
            <a:ext cx="1119217" cy="246221"/>
          </a:xfrm>
          <a:prstGeom prst="rect">
            <a:avLst/>
          </a:prstGeom>
        </p:spPr>
        <p:txBody>
          <a:bodyPr wrap="none">
            <a:spAutoFit/>
          </a:bodyPr>
          <a:lstStyle/>
          <a:p>
            <a:pPr algn="ctr" fontAlgn="b"/>
            <a:r>
              <a:rPr lang="en-US" sz="1000" dirty="0" smtClean="0">
                <a:solidFill>
                  <a:srgbClr val="000000"/>
                </a:solidFill>
              </a:rPr>
              <a:t>Spear &amp; Company</a:t>
            </a:r>
            <a:endParaRPr lang="en-US" sz="1000" dirty="0">
              <a:solidFill>
                <a:srgbClr val="000000"/>
              </a:solidFill>
            </a:endParaRPr>
          </a:p>
        </p:txBody>
      </p:sp>
      <p:sp>
        <p:nvSpPr>
          <p:cNvPr id="11" name="Rectangle 10"/>
          <p:cNvSpPr/>
          <p:nvPr/>
        </p:nvSpPr>
        <p:spPr>
          <a:xfrm>
            <a:off x="5334000" y="2362200"/>
            <a:ext cx="1346844" cy="246221"/>
          </a:xfrm>
          <a:prstGeom prst="rect">
            <a:avLst/>
          </a:prstGeom>
        </p:spPr>
        <p:txBody>
          <a:bodyPr wrap="none">
            <a:spAutoFit/>
          </a:bodyPr>
          <a:lstStyle/>
          <a:p>
            <a:r>
              <a:rPr lang="en-US" sz="1000" dirty="0" smtClean="0">
                <a:solidFill>
                  <a:srgbClr val="000000"/>
                </a:solidFill>
              </a:rPr>
              <a:t>NY Dressed Poultry Co</a:t>
            </a:r>
            <a:endParaRPr lang="en-US" sz="1000" dirty="0"/>
          </a:p>
        </p:txBody>
      </p:sp>
      <p:sp>
        <p:nvSpPr>
          <p:cNvPr id="12" name="TextBox 11"/>
          <p:cNvSpPr txBox="1"/>
          <p:nvPr/>
        </p:nvSpPr>
        <p:spPr>
          <a:xfrm>
            <a:off x="6858000" y="4572000"/>
            <a:ext cx="657552" cy="246221"/>
          </a:xfrm>
          <a:prstGeom prst="rect">
            <a:avLst/>
          </a:prstGeom>
          <a:noFill/>
        </p:spPr>
        <p:txBody>
          <a:bodyPr wrap="none" rtlCol="0">
            <a:spAutoFit/>
          </a:bodyPr>
          <a:lstStyle/>
          <a:p>
            <a:r>
              <a:rPr lang="en-US" sz="1000" dirty="0" smtClean="0"/>
              <a:t>NABISCO</a:t>
            </a:r>
            <a:endParaRPr lang="en-US" sz="1000" dirty="0"/>
          </a:p>
        </p:txBody>
      </p:sp>
      <p:sp>
        <p:nvSpPr>
          <p:cNvPr id="13" name="TextBox 12"/>
          <p:cNvSpPr txBox="1"/>
          <p:nvPr/>
        </p:nvSpPr>
        <p:spPr>
          <a:xfrm>
            <a:off x="5410200" y="4572000"/>
            <a:ext cx="657552" cy="246221"/>
          </a:xfrm>
          <a:prstGeom prst="rect">
            <a:avLst/>
          </a:prstGeom>
          <a:noFill/>
        </p:spPr>
        <p:txBody>
          <a:bodyPr wrap="none" rtlCol="0">
            <a:spAutoFit/>
          </a:bodyPr>
          <a:lstStyle/>
          <a:p>
            <a:r>
              <a:rPr lang="en-US" sz="1000" dirty="0" smtClean="0"/>
              <a:t>NABISCO</a:t>
            </a:r>
            <a:endParaRPr lang="en-US" sz="1000" dirty="0"/>
          </a:p>
        </p:txBody>
      </p:sp>
      <p:sp>
        <p:nvSpPr>
          <p:cNvPr id="14" name="Rectangle 13"/>
          <p:cNvSpPr/>
          <p:nvPr/>
        </p:nvSpPr>
        <p:spPr>
          <a:xfrm>
            <a:off x="5029200" y="3962400"/>
            <a:ext cx="1616147" cy="246221"/>
          </a:xfrm>
          <a:prstGeom prst="rect">
            <a:avLst/>
          </a:prstGeom>
        </p:spPr>
        <p:txBody>
          <a:bodyPr wrap="none">
            <a:spAutoFit/>
          </a:bodyPr>
          <a:lstStyle/>
          <a:p>
            <a:pPr algn="ctr" fontAlgn="b"/>
            <a:r>
              <a:rPr lang="en-US" sz="1000" dirty="0" smtClean="0">
                <a:solidFill>
                  <a:srgbClr val="000000"/>
                </a:solidFill>
              </a:rPr>
              <a:t>Merchants Refrigerating Co</a:t>
            </a:r>
            <a:endParaRPr lang="en-US" sz="1000" dirty="0">
              <a:solidFill>
                <a:srgbClr val="000000"/>
              </a:solidFill>
            </a:endParaRPr>
          </a:p>
        </p:txBody>
      </p:sp>
      <p:sp>
        <p:nvSpPr>
          <p:cNvPr id="15" name="Rectangle 14"/>
          <p:cNvSpPr/>
          <p:nvPr/>
        </p:nvSpPr>
        <p:spPr>
          <a:xfrm>
            <a:off x="4876800" y="4876800"/>
            <a:ext cx="998991" cy="553998"/>
          </a:xfrm>
          <a:prstGeom prst="rect">
            <a:avLst/>
          </a:prstGeom>
        </p:spPr>
        <p:txBody>
          <a:bodyPr wrap="none">
            <a:spAutoFit/>
          </a:bodyPr>
          <a:lstStyle/>
          <a:p>
            <a:pPr algn="ctr" fontAlgn="b"/>
            <a:r>
              <a:rPr lang="en-US" sz="1000" dirty="0" smtClean="0">
                <a:solidFill>
                  <a:srgbClr val="000000"/>
                </a:solidFill>
              </a:rPr>
              <a:t>Cudahy Packing</a:t>
            </a:r>
          </a:p>
          <a:p>
            <a:pPr algn="ctr" fontAlgn="b"/>
            <a:r>
              <a:rPr lang="en-US" sz="1000" dirty="0" smtClean="0">
                <a:solidFill>
                  <a:srgbClr val="000000"/>
                </a:solidFill>
              </a:rPr>
              <a:t>Armour and Co</a:t>
            </a:r>
          </a:p>
          <a:p>
            <a:pPr algn="ctr" fontAlgn="b"/>
            <a:endParaRPr lang="en-US" sz="1000" dirty="0">
              <a:solidFill>
                <a:srgbClr val="000000"/>
              </a:solidFill>
            </a:endParaRPr>
          </a:p>
        </p:txBody>
      </p:sp>
      <p:sp>
        <p:nvSpPr>
          <p:cNvPr id="16" name="Rectangle 15"/>
          <p:cNvSpPr/>
          <p:nvPr/>
        </p:nvSpPr>
        <p:spPr>
          <a:xfrm>
            <a:off x="5791200" y="3124200"/>
            <a:ext cx="835485" cy="246221"/>
          </a:xfrm>
          <a:prstGeom prst="rect">
            <a:avLst/>
          </a:prstGeom>
        </p:spPr>
        <p:txBody>
          <a:bodyPr wrap="none">
            <a:spAutoFit/>
          </a:bodyPr>
          <a:lstStyle/>
          <a:p>
            <a:pPr algn="ctr" fontAlgn="b"/>
            <a:r>
              <a:rPr lang="en-US" sz="1000" dirty="0" smtClean="0">
                <a:solidFill>
                  <a:srgbClr val="000000"/>
                </a:solidFill>
              </a:rPr>
              <a:t>Swift and Co</a:t>
            </a:r>
            <a:endParaRPr lang="en-US" sz="1000" dirty="0">
              <a:solidFill>
                <a:srgbClr val="000000"/>
              </a:solidFill>
            </a:endParaRPr>
          </a:p>
        </p:txBody>
      </p:sp>
      <p:sp>
        <p:nvSpPr>
          <p:cNvPr id="17" name="TextBox 16"/>
          <p:cNvSpPr txBox="1"/>
          <p:nvPr/>
        </p:nvSpPr>
        <p:spPr>
          <a:xfrm>
            <a:off x="2667000" y="5257800"/>
            <a:ext cx="1818126" cy="246221"/>
          </a:xfrm>
          <a:prstGeom prst="rect">
            <a:avLst/>
          </a:prstGeom>
          <a:noFill/>
        </p:spPr>
        <p:txBody>
          <a:bodyPr wrap="none" rtlCol="0">
            <a:spAutoFit/>
          </a:bodyPr>
          <a:lstStyle/>
          <a:p>
            <a:r>
              <a:rPr lang="en-US" sz="1000" dirty="0" smtClean="0"/>
              <a:t>St. John’s Park Freight Terminal</a:t>
            </a:r>
            <a:endParaRPr lang="en-US" sz="1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5" name="Picture 4" descr="HLLD_A.jpg"/>
          <p:cNvPicPr>
            <a:picLocks noChangeAspect="1"/>
          </p:cNvPicPr>
          <p:nvPr/>
        </p:nvPicPr>
        <p:blipFill>
          <a:blip r:embed="rId2" cstate="print"/>
          <a:stretch>
            <a:fillRect/>
          </a:stretch>
        </p:blipFill>
        <p:spPr>
          <a:xfrm>
            <a:off x="152400" y="1447800"/>
            <a:ext cx="8890000" cy="2616200"/>
          </a:xfrm>
          <a:prstGeom prst="rect">
            <a:avLst/>
          </a:prstGeom>
        </p:spPr>
      </p:pic>
      <p:pic>
        <p:nvPicPr>
          <p:cNvPr id="6" name="Picture 5" descr="HLLD_B.jpg"/>
          <p:cNvPicPr>
            <a:picLocks noChangeAspect="1"/>
          </p:cNvPicPr>
          <p:nvPr/>
        </p:nvPicPr>
        <p:blipFill>
          <a:blip r:embed="rId3" cstate="print"/>
          <a:stretch>
            <a:fillRect/>
          </a:stretch>
        </p:blipFill>
        <p:spPr>
          <a:xfrm>
            <a:off x="152400" y="4114800"/>
            <a:ext cx="8890000" cy="2616200"/>
          </a:xfrm>
          <a:prstGeom prst="rect">
            <a:avLst/>
          </a:prstGeom>
        </p:spPr>
      </p:pic>
      <p:sp>
        <p:nvSpPr>
          <p:cNvPr id="7" name="Rectangle 6"/>
          <p:cNvSpPr/>
          <p:nvPr/>
        </p:nvSpPr>
        <p:spPr>
          <a:xfrm>
            <a:off x="152400" y="1066800"/>
            <a:ext cx="4036170" cy="369332"/>
          </a:xfrm>
          <a:prstGeom prst="rect">
            <a:avLst/>
          </a:prstGeom>
        </p:spPr>
        <p:txBody>
          <a:bodyPr wrap="none">
            <a:spAutoFit/>
          </a:bodyPr>
          <a:lstStyle/>
          <a:p>
            <a:r>
              <a:rPr lang="en-US" b="1" dirty="0" smtClean="0"/>
              <a:t>Operations on the High Line in HO Scale.</a:t>
            </a:r>
            <a:endParaRPr lang="en-US" b="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5328510" cy="461665"/>
          </a:xfrm>
          <a:prstGeom prst="rect">
            <a:avLst/>
          </a:prstGeom>
          <a:noFill/>
        </p:spPr>
        <p:txBody>
          <a:bodyPr wrap="none" rtlCol="0">
            <a:spAutoFit/>
          </a:bodyPr>
          <a:lstStyle/>
          <a:p>
            <a:r>
              <a:rPr lang="en-US" sz="2400" b="1" dirty="0" smtClean="0"/>
              <a:t>Operations on the High Line in HO Scale.</a:t>
            </a:r>
            <a:endParaRPr lang="en-US" sz="2400" b="1" dirty="0"/>
          </a:p>
        </p:txBody>
      </p:sp>
      <p:pic>
        <p:nvPicPr>
          <p:cNvPr id="73730" name="Picture 2" descr="30th Street Yard"/>
          <p:cNvPicPr>
            <a:picLocks noChangeAspect="1" noChangeArrowheads="1"/>
          </p:cNvPicPr>
          <p:nvPr/>
        </p:nvPicPr>
        <p:blipFill>
          <a:blip r:embed="rId2" cstate="print"/>
          <a:srcRect/>
          <a:stretch>
            <a:fillRect/>
          </a:stretch>
        </p:blipFill>
        <p:spPr bwMode="auto">
          <a:xfrm>
            <a:off x="838200" y="1371600"/>
            <a:ext cx="7239000" cy="5429250"/>
          </a:xfrm>
          <a:prstGeom prst="rect">
            <a:avLst/>
          </a:prstGeom>
          <a:noFill/>
        </p:spPr>
      </p:pic>
      <p:sp>
        <p:nvSpPr>
          <p:cNvPr id="7" name="TextBox 6"/>
          <p:cNvSpPr txBox="1"/>
          <p:nvPr/>
        </p:nvSpPr>
        <p:spPr>
          <a:xfrm>
            <a:off x="3810000" y="6400800"/>
            <a:ext cx="4280211" cy="369332"/>
          </a:xfrm>
          <a:prstGeom prst="rect">
            <a:avLst/>
          </a:prstGeom>
          <a:noFill/>
        </p:spPr>
        <p:txBody>
          <a:bodyPr wrap="none" rtlCol="0">
            <a:spAutoFit/>
          </a:bodyPr>
          <a:lstStyle/>
          <a:p>
            <a:r>
              <a:rPr lang="en-US" dirty="0" smtClean="0">
                <a:solidFill>
                  <a:schemeClr val="bg1"/>
                </a:solidFill>
              </a:rPr>
              <a:t>Temporary High Line over 33rd Street Yard</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38982"/>
            <a:ext cx="7282491" cy="5461868"/>
          </a:xfrm>
          <a:prstGeom prst="rect">
            <a:avLst/>
          </a:prstGeom>
        </p:spPr>
      </p:pic>
      <p:sp>
        <p:nvSpPr>
          <p:cNvPr id="3" name="TextBox 2"/>
          <p:cNvSpPr txBox="1"/>
          <p:nvPr/>
        </p:nvSpPr>
        <p:spPr>
          <a:xfrm>
            <a:off x="7424457" y="1358576"/>
            <a:ext cx="652743" cy="369332"/>
          </a:xfrm>
          <a:prstGeom prst="rect">
            <a:avLst/>
          </a:prstGeom>
          <a:noFill/>
        </p:spPr>
        <p:txBody>
          <a:bodyPr wrap="none" rtlCol="0">
            <a:spAutoFit/>
          </a:bodyPr>
          <a:lstStyle/>
          <a:p>
            <a:r>
              <a:rPr lang="en-US" dirty="0" smtClean="0"/>
              <a:t>2014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5328510" cy="461665"/>
          </a:xfrm>
          <a:prstGeom prst="rect">
            <a:avLst/>
          </a:prstGeom>
          <a:noFill/>
        </p:spPr>
        <p:txBody>
          <a:bodyPr wrap="none" rtlCol="0">
            <a:spAutoFit/>
          </a:bodyPr>
          <a:lstStyle/>
          <a:p>
            <a:r>
              <a:rPr lang="en-US" sz="2400" b="1" dirty="0" smtClean="0"/>
              <a:t>Operations on the High Line in HO Scale.</a:t>
            </a:r>
            <a:endParaRPr lang="en-US" sz="2400" b="1" dirty="0"/>
          </a:p>
        </p:txBody>
      </p:sp>
      <p:pic>
        <p:nvPicPr>
          <p:cNvPr id="88066" name="Picture 2" descr="Milk Train"/>
          <p:cNvPicPr>
            <a:picLocks noChangeAspect="1" noChangeArrowheads="1"/>
          </p:cNvPicPr>
          <p:nvPr/>
        </p:nvPicPr>
        <p:blipFill>
          <a:blip r:embed="rId2" cstate="print"/>
          <a:srcRect/>
          <a:stretch>
            <a:fillRect/>
          </a:stretch>
        </p:blipFill>
        <p:spPr bwMode="auto">
          <a:xfrm>
            <a:off x="990600" y="1295400"/>
            <a:ext cx="7315200" cy="5486400"/>
          </a:xfrm>
          <a:prstGeom prst="rect">
            <a:avLst/>
          </a:prstGeom>
          <a:noFill/>
        </p:spPr>
      </p:pic>
      <p:sp>
        <p:nvSpPr>
          <p:cNvPr id="7" name="TextBox 6"/>
          <p:cNvSpPr txBox="1"/>
          <p:nvPr/>
        </p:nvSpPr>
        <p:spPr>
          <a:xfrm>
            <a:off x="4191000" y="6248400"/>
            <a:ext cx="4280211" cy="369332"/>
          </a:xfrm>
          <a:prstGeom prst="rect">
            <a:avLst/>
          </a:prstGeom>
          <a:noFill/>
        </p:spPr>
        <p:txBody>
          <a:bodyPr wrap="none" rtlCol="0">
            <a:spAutoFit/>
          </a:bodyPr>
          <a:lstStyle/>
          <a:p>
            <a:r>
              <a:rPr lang="en-US" dirty="0" smtClean="0">
                <a:solidFill>
                  <a:schemeClr val="bg1"/>
                </a:solidFill>
              </a:rPr>
              <a:t>Temporary High Line over 33rd Street Yard</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295400"/>
            <a:ext cx="7315200" cy="5486400"/>
          </a:xfrm>
          <a:prstGeom prst="rect">
            <a:avLst/>
          </a:prstGeom>
        </p:spPr>
      </p:pic>
      <p:sp>
        <p:nvSpPr>
          <p:cNvPr id="3" name="TextBox 2"/>
          <p:cNvSpPr txBox="1"/>
          <p:nvPr/>
        </p:nvSpPr>
        <p:spPr>
          <a:xfrm>
            <a:off x="1143000" y="6324600"/>
            <a:ext cx="652743" cy="369332"/>
          </a:xfrm>
          <a:prstGeom prst="rect">
            <a:avLst/>
          </a:prstGeom>
          <a:noFill/>
        </p:spPr>
        <p:txBody>
          <a:bodyPr wrap="none" rtlCol="0">
            <a:spAutoFit/>
          </a:bodyPr>
          <a:lstStyle/>
          <a:p>
            <a:r>
              <a:rPr lang="en-US" dirty="0" smtClean="0"/>
              <a:t>2014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5328510" cy="461665"/>
          </a:xfrm>
          <a:prstGeom prst="rect">
            <a:avLst/>
          </a:prstGeom>
          <a:noFill/>
        </p:spPr>
        <p:txBody>
          <a:bodyPr wrap="none" rtlCol="0">
            <a:spAutoFit/>
          </a:bodyPr>
          <a:lstStyle/>
          <a:p>
            <a:r>
              <a:rPr lang="en-US" sz="2400" b="1" dirty="0" smtClean="0"/>
              <a:t>Operations on the High Line in HO Scale.</a:t>
            </a:r>
            <a:endParaRPr lang="en-US" sz="2400" b="1" dirty="0"/>
          </a:p>
        </p:txBody>
      </p:sp>
      <p:pic>
        <p:nvPicPr>
          <p:cNvPr id="89090" name="Picture 2" descr="Another View of 29th Sreet"/>
          <p:cNvPicPr>
            <a:picLocks noChangeAspect="1" noChangeArrowheads="1"/>
          </p:cNvPicPr>
          <p:nvPr/>
        </p:nvPicPr>
        <p:blipFill>
          <a:blip r:embed="rId2" cstate="print"/>
          <a:srcRect/>
          <a:stretch>
            <a:fillRect/>
          </a:stretch>
        </p:blipFill>
        <p:spPr bwMode="auto">
          <a:xfrm>
            <a:off x="965200" y="1295400"/>
            <a:ext cx="7315200" cy="5486400"/>
          </a:xfrm>
          <a:prstGeom prst="rect">
            <a:avLst/>
          </a:prstGeom>
          <a:noFill/>
        </p:spPr>
      </p:pic>
      <p:sp>
        <p:nvSpPr>
          <p:cNvPr id="7" name="TextBox 6"/>
          <p:cNvSpPr txBox="1"/>
          <p:nvPr/>
        </p:nvSpPr>
        <p:spPr>
          <a:xfrm>
            <a:off x="4572000" y="6324600"/>
            <a:ext cx="2555187" cy="369332"/>
          </a:xfrm>
          <a:prstGeom prst="rect">
            <a:avLst/>
          </a:prstGeom>
          <a:noFill/>
        </p:spPr>
        <p:txBody>
          <a:bodyPr wrap="none" rtlCol="0">
            <a:spAutoFit/>
          </a:bodyPr>
          <a:lstStyle/>
          <a:p>
            <a:r>
              <a:rPr lang="en-US" dirty="0" smtClean="0">
                <a:solidFill>
                  <a:schemeClr val="bg1"/>
                </a:solidFill>
              </a:rPr>
              <a:t>Looking Down 29</a:t>
            </a:r>
            <a:r>
              <a:rPr lang="en-US" baseline="30000" dirty="0" smtClean="0">
                <a:solidFill>
                  <a:schemeClr val="bg1"/>
                </a:solidFill>
              </a:rPr>
              <a:t>th</a:t>
            </a:r>
            <a:r>
              <a:rPr lang="en-US" dirty="0" smtClean="0">
                <a:solidFill>
                  <a:schemeClr val="bg1"/>
                </a:solidFill>
              </a:rPr>
              <a:t> Street</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1295400"/>
            <a:ext cx="73152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5328510" cy="461665"/>
          </a:xfrm>
          <a:prstGeom prst="rect">
            <a:avLst/>
          </a:prstGeom>
          <a:noFill/>
        </p:spPr>
        <p:txBody>
          <a:bodyPr wrap="none" rtlCol="0">
            <a:spAutoFit/>
          </a:bodyPr>
          <a:lstStyle/>
          <a:p>
            <a:r>
              <a:rPr lang="en-US" sz="2400" b="1" dirty="0" smtClean="0"/>
              <a:t>Operations on the High Line in HO Scale.</a:t>
            </a:r>
            <a:endParaRPr lang="en-US" sz="2400" b="1" dirty="0"/>
          </a:p>
        </p:txBody>
      </p:sp>
      <p:pic>
        <p:nvPicPr>
          <p:cNvPr id="86018" name="Picture 2" descr="High Line"/>
          <p:cNvPicPr>
            <a:picLocks noChangeAspect="1" noChangeArrowheads="1"/>
          </p:cNvPicPr>
          <p:nvPr/>
        </p:nvPicPr>
        <p:blipFill>
          <a:blip r:embed="rId2" cstate="print"/>
          <a:srcRect/>
          <a:stretch>
            <a:fillRect/>
          </a:stretch>
        </p:blipFill>
        <p:spPr bwMode="auto">
          <a:xfrm>
            <a:off x="1066800" y="1295400"/>
            <a:ext cx="7239000" cy="5429250"/>
          </a:xfrm>
          <a:prstGeom prst="rect">
            <a:avLst/>
          </a:prstGeom>
          <a:noFill/>
        </p:spPr>
      </p:pic>
      <p:sp>
        <p:nvSpPr>
          <p:cNvPr id="5" name="TextBox 4"/>
          <p:cNvSpPr txBox="1"/>
          <p:nvPr/>
        </p:nvSpPr>
        <p:spPr>
          <a:xfrm>
            <a:off x="2057400" y="3733800"/>
            <a:ext cx="1389676" cy="646331"/>
          </a:xfrm>
          <a:prstGeom prst="rect">
            <a:avLst/>
          </a:prstGeom>
          <a:noFill/>
        </p:spPr>
        <p:txBody>
          <a:bodyPr wrap="none" rtlCol="0">
            <a:spAutoFit/>
          </a:bodyPr>
          <a:lstStyle/>
          <a:p>
            <a:pPr algn="ctr"/>
            <a:r>
              <a:rPr lang="en-US" dirty="0" smtClean="0"/>
              <a:t>Merchants</a:t>
            </a:r>
          </a:p>
          <a:p>
            <a:pPr algn="ctr"/>
            <a:r>
              <a:rPr lang="en-US" dirty="0" smtClean="0"/>
              <a:t>Refrigerating</a:t>
            </a:r>
            <a:endParaRPr lang="en-US" dirty="0"/>
          </a:p>
        </p:txBody>
      </p:sp>
      <p:sp>
        <p:nvSpPr>
          <p:cNvPr id="7" name="TextBox 6"/>
          <p:cNvSpPr txBox="1"/>
          <p:nvPr/>
        </p:nvSpPr>
        <p:spPr>
          <a:xfrm>
            <a:off x="2667000" y="5257800"/>
            <a:ext cx="1029000" cy="369332"/>
          </a:xfrm>
          <a:prstGeom prst="rect">
            <a:avLst/>
          </a:prstGeom>
          <a:noFill/>
        </p:spPr>
        <p:txBody>
          <a:bodyPr wrap="square" rtlCol="0">
            <a:spAutoFit/>
          </a:bodyPr>
          <a:lstStyle/>
          <a:p>
            <a:r>
              <a:rPr lang="en-US" dirty="0" smtClean="0"/>
              <a:t>NABISCO</a:t>
            </a:r>
            <a:endParaRPr lang="en-US" dirty="0"/>
          </a:p>
        </p:txBody>
      </p:sp>
      <p:sp>
        <p:nvSpPr>
          <p:cNvPr id="8" name="TextBox 7"/>
          <p:cNvSpPr txBox="1"/>
          <p:nvPr/>
        </p:nvSpPr>
        <p:spPr>
          <a:xfrm>
            <a:off x="7239000" y="3429000"/>
            <a:ext cx="1029000" cy="369332"/>
          </a:xfrm>
          <a:prstGeom prst="rect">
            <a:avLst/>
          </a:prstGeom>
          <a:noFill/>
        </p:spPr>
        <p:txBody>
          <a:bodyPr wrap="none" rtlCol="0">
            <a:spAutoFit/>
          </a:bodyPr>
          <a:lstStyle/>
          <a:p>
            <a:r>
              <a:rPr lang="en-US" dirty="0" smtClean="0"/>
              <a:t>NABISCO</a:t>
            </a:r>
            <a:endParaRPr lang="en-US" dirty="0"/>
          </a:p>
        </p:txBody>
      </p:sp>
      <p:sp>
        <p:nvSpPr>
          <p:cNvPr id="9" name="TextBox 8"/>
          <p:cNvSpPr txBox="1"/>
          <p:nvPr/>
        </p:nvSpPr>
        <p:spPr>
          <a:xfrm>
            <a:off x="5638800" y="2514600"/>
            <a:ext cx="654025" cy="369332"/>
          </a:xfrm>
          <a:prstGeom prst="rect">
            <a:avLst/>
          </a:prstGeom>
          <a:noFill/>
        </p:spPr>
        <p:txBody>
          <a:bodyPr wrap="none" rtlCol="0">
            <a:spAutoFit/>
          </a:bodyPr>
          <a:lstStyle/>
          <a:p>
            <a:r>
              <a:rPr lang="en-US" dirty="0" smtClean="0"/>
              <a:t>Swift</a:t>
            </a:r>
          </a:p>
        </p:txBody>
      </p:sp>
      <p:sp>
        <p:nvSpPr>
          <p:cNvPr id="10" name="TextBox 9"/>
          <p:cNvSpPr txBox="1"/>
          <p:nvPr/>
        </p:nvSpPr>
        <p:spPr>
          <a:xfrm>
            <a:off x="4419600" y="2057400"/>
            <a:ext cx="1976760" cy="369332"/>
          </a:xfrm>
          <a:prstGeom prst="rect">
            <a:avLst/>
          </a:prstGeom>
          <a:noFill/>
        </p:spPr>
        <p:txBody>
          <a:bodyPr wrap="none" rtlCol="0">
            <a:spAutoFit/>
          </a:bodyPr>
          <a:lstStyle/>
          <a:p>
            <a:r>
              <a:rPr lang="en-US" dirty="0" smtClean="0"/>
              <a:t>NY Dressed Poultry</a:t>
            </a:r>
            <a:endParaRPr lang="en-US" dirty="0"/>
          </a:p>
        </p:txBody>
      </p:sp>
      <p:sp>
        <p:nvSpPr>
          <p:cNvPr id="11" name="TextBox 10"/>
          <p:cNvSpPr txBox="1"/>
          <p:nvPr/>
        </p:nvSpPr>
        <p:spPr>
          <a:xfrm>
            <a:off x="3581400" y="1600200"/>
            <a:ext cx="718466" cy="369332"/>
          </a:xfrm>
          <a:prstGeom prst="rect">
            <a:avLst/>
          </a:prstGeom>
          <a:noFill/>
        </p:spPr>
        <p:txBody>
          <a:bodyPr wrap="none" rtlCol="0">
            <a:spAutoFit/>
          </a:bodyPr>
          <a:lstStyle/>
          <a:p>
            <a:r>
              <a:rPr lang="en-US" dirty="0" smtClean="0"/>
              <a:t>Spear</a:t>
            </a:r>
            <a:endParaRPr lang="en-US" dirty="0"/>
          </a:p>
        </p:txBody>
      </p:sp>
      <p:sp>
        <p:nvSpPr>
          <p:cNvPr id="12" name="TextBox 11"/>
          <p:cNvSpPr txBox="1"/>
          <p:nvPr/>
        </p:nvSpPr>
        <p:spPr>
          <a:xfrm>
            <a:off x="5962230" y="3657600"/>
            <a:ext cx="667170" cy="369332"/>
          </a:xfrm>
          <a:prstGeom prst="rect">
            <a:avLst/>
          </a:prstGeom>
          <a:noFill/>
        </p:spPr>
        <p:txBody>
          <a:bodyPr wrap="none" rtlCol="0">
            <a:spAutoFit/>
          </a:bodyPr>
          <a:lstStyle/>
          <a:p>
            <a:r>
              <a:rPr lang="en-US" dirty="0" smtClean="0">
                <a:solidFill>
                  <a:schemeClr val="bg1"/>
                </a:solidFill>
              </a:rPr>
              <a:t>Main</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266825"/>
            <a:ext cx="7277100" cy="5457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5" name="Picture 4" descr="SJP16.jpg"/>
          <p:cNvPicPr>
            <a:picLocks noChangeAspect="1"/>
          </p:cNvPicPr>
          <p:nvPr/>
        </p:nvPicPr>
        <p:blipFill>
          <a:blip r:embed="rId2" cstate="print">
            <a:grayscl/>
          </a:blip>
          <a:stretch>
            <a:fillRect/>
          </a:stretch>
        </p:blipFill>
        <p:spPr>
          <a:xfrm>
            <a:off x="533400" y="1447800"/>
            <a:ext cx="8077200" cy="5306484"/>
          </a:xfrm>
          <a:prstGeom prst="rect">
            <a:avLst/>
          </a:prstGeom>
        </p:spPr>
      </p:pic>
      <p:sp>
        <p:nvSpPr>
          <p:cNvPr id="6" name="TextBox 5"/>
          <p:cNvSpPr txBox="1"/>
          <p:nvPr/>
        </p:nvSpPr>
        <p:spPr>
          <a:xfrm>
            <a:off x="685800" y="990600"/>
            <a:ext cx="5150256" cy="461665"/>
          </a:xfrm>
          <a:prstGeom prst="rect">
            <a:avLst/>
          </a:prstGeom>
          <a:noFill/>
        </p:spPr>
        <p:txBody>
          <a:bodyPr wrap="none" rtlCol="0">
            <a:spAutoFit/>
          </a:bodyPr>
          <a:lstStyle/>
          <a:p>
            <a:r>
              <a:rPr lang="en-US" sz="2400" b="1" dirty="0" smtClean="0"/>
              <a:t>Original St John's Park Freight Terminal</a:t>
            </a:r>
            <a:endParaRPr lang="en-US" sz="2400"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5328510" cy="461665"/>
          </a:xfrm>
          <a:prstGeom prst="rect">
            <a:avLst/>
          </a:prstGeom>
          <a:noFill/>
        </p:spPr>
        <p:txBody>
          <a:bodyPr wrap="none" rtlCol="0">
            <a:spAutoFit/>
          </a:bodyPr>
          <a:lstStyle/>
          <a:p>
            <a:r>
              <a:rPr lang="en-US" sz="2400" b="1" dirty="0" smtClean="0"/>
              <a:t>Operations on the High Line in HO Scale.</a:t>
            </a:r>
            <a:endParaRPr lang="en-US" sz="2400" b="1" dirty="0"/>
          </a:p>
        </p:txBody>
      </p:sp>
      <p:pic>
        <p:nvPicPr>
          <p:cNvPr id="72706" name="Picture 2" descr="The Meat plants"/>
          <p:cNvPicPr>
            <a:picLocks noChangeAspect="1" noChangeArrowheads="1"/>
          </p:cNvPicPr>
          <p:nvPr/>
        </p:nvPicPr>
        <p:blipFill>
          <a:blip r:embed="rId2" cstate="print"/>
          <a:srcRect/>
          <a:stretch>
            <a:fillRect/>
          </a:stretch>
        </p:blipFill>
        <p:spPr bwMode="auto">
          <a:xfrm>
            <a:off x="838200" y="1371600"/>
            <a:ext cx="7315200" cy="5486400"/>
          </a:xfrm>
          <a:prstGeom prst="rect">
            <a:avLst/>
          </a:prstGeom>
          <a:noFill/>
        </p:spPr>
      </p:pic>
      <p:sp>
        <p:nvSpPr>
          <p:cNvPr id="5" name="TextBox 4"/>
          <p:cNvSpPr txBox="1"/>
          <p:nvPr/>
        </p:nvSpPr>
        <p:spPr>
          <a:xfrm>
            <a:off x="4800600" y="4800600"/>
            <a:ext cx="906017" cy="369332"/>
          </a:xfrm>
          <a:prstGeom prst="rect">
            <a:avLst/>
          </a:prstGeom>
          <a:noFill/>
        </p:spPr>
        <p:txBody>
          <a:bodyPr wrap="none" rtlCol="0">
            <a:spAutoFit/>
          </a:bodyPr>
          <a:lstStyle/>
          <a:p>
            <a:r>
              <a:rPr lang="en-US" dirty="0" smtClean="0">
                <a:solidFill>
                  <a:schemeClr val="bg1"/>
                </a:solidFill>
              </a:rPr>
              <a:t>Armour</a:t>
            </a:r>
            <a:endParaRPr lang="en-US" dirty="0">
              <a:solidFill>
                <a:schemeClr val="bg1"/>
              </a:solidFill>
            </a:endParaRPr>
          </a:p>
        </p:txBody>
      </p:sp>
      <p:sp>
        <p:nvSpPr>
          <p:cNvPr id="7" name="Rectangle 6"/>
          <p:cNvSpPr/>
          <p:nvPr/>
        </p:nvSpPr>
        <p:spPr>
          <a:xfrm>
            <a:off x="2971800" y="2971800"/>
            <a:ext cx="1646989" cy="369332"/>
          </a:xfrm>
          <a:prstGeom prst="rect">
            <a:avLst/>
          </a:prstGeom>
        </p:spPr>
        <p:txBody>
          <a:bodyPr wrap="none">
            <a:spAutoFit/>
          </a:bodyPr>
          <a:lstStyle/>
          <a:p>
            <a:r>
              <a:rPr lang="en-US" dirty="0" smtClean="0"/>
              <a:t>Cudahy Packing</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71600"/>
            <a:ext cx="7315200" cy="5486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71600"/>
            <a:ext cx="8534400" cy="55222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5328510" cy="461665"/>
          </a:xfrm>
          <a:prstGeom prst="rect">
            <a:avLst/>
          </a:prstGeom>
          <a:noFill/>
        </p:spPr>
        <p:txBody>
          <a:bodyPr wrap="none" rtlCol="0">
            <a:spAutoFit/>
          </a:bodyPr>
          <a:lstStyle/>
          <a:p>
            <a:r>
              <a:rPr lang="en-US" sz="2400" b="1" dirty="0" smtClean="0"/>
              <a:t>Operations on the High Line in HO Scale.</a:t>
            </a:r>
            <a:endParaRPr lang="en-US" sz="2400" b="1" dirty="0"/>
          </a:p>
        </p:txBody>
      </p:sp>
      <p:pic>
        <p:nvPicPr>
          <p:cNvPr id="86020" name="Picture 4" descr="Scott"/>
          <p:cNvPicPr>
            <a:picLocks noChangeAspect="1" noChangeArrowheads="1"/>
          </p:cNvPicPr>
          <p:nvPr/>
        </p:nvPicPr>
        <p:blipFill>
          <a:blip r:embed="rId2" cstate="print"/>
          <a:srcRect/>
          <a:stretch>
            <a:fillRect/>
          </a:stretch>
        </p:blipFill>
        <p:spPr bwMode="auto">
          <a:xfrm>
            <a:off x="990600" y="1333500"/>
            <a:ext cx="7264400" cy="5448300"/>
          </a:xfrm>
          <a:prstGeom prst="rect">
            <a:avLst/>
          </a:prstGeom>
          <a:noFill/>
        </p:spPr>
      </p:pic>
      <p:sp>
        <p:nvSpPr>
          <p:cNvPr id="12" name="TextBox 11"/>
          <p:cNvSpPr txBox="1"/>
          <p:nvPr/>
        </p:nvSpPr>
        <p:spPr>
          <a:xfrm>
            <a:off x="1371600" y="4038600"/>
            <a:ext cx="3084691" cy="369332"/>
          </a:xfrm>
          <a:prstGeom prst="rect">
            <a:avLst/>
          </a:prstGeom>
          <a:noFill/>
        </p:spPr>
        <p:txBody>
          <a:bodyPr wrap="none" rtlCol="0">
            <a:spAutoFit/>
          </a:bodyPr>
          <a:lstStyle/>
          <a:p>
            <a:r>
              <a:rPr lang="en-US" dirty="0" smtClean="0"/>
              <a:t>St. John’s Park Freight Terminal</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333500"/>
            <a:ext cx="7264400" cy="5448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7162800" cy="461665"/>
          </a:xfrm>
          <a:prstGeom prst="rect">
            <a:avLst/>
          </a:prstGeom>
          <a:noFill/>
        </p:spPr>
        <p:txBody>
          <a:bodyPr wrap="square" rtlCol="0">
            <a:spAutoFit/>
          </a:bodyPr>
          <a:lstStyle/>
          <a:p>
            <a:r>
              <a:rPr lang="en-US" sz="2400" b="1" dirty="0" smtClean="0"/>
              <a:t>Waybill Only Operations on the High Line in HO Scale.</a:t>
            </a:r>
          </a:p>
        </p:txBody>
      </p:sp>
      <p:pic>
        <p:nvPicPr>
          <p:cNvPr id="94210" name="Picture 2" descr="E:\Personal\RPM\NYCwaybill.gif"/>
          <p:cNvPicPr>
            <a:picLocks noChangeAspect="1" noChangeArrowheads="1"/>
          </p:cNvPicPr>
          <p:nvPr/>
        </p:nvPicPr>
        <p:blipFill>
          <a:blip r:embed="rId2" cstate="print"/>
          <a:srcRect/>
          <a:stretch>
            <a:fillRect/>
          </a:stretch>
        </p:blipFill>
        <p:spPr bwMode="auto">
          <a:xfrm>
            <a:off x="4724400" y="1371600"/>
            <a:ext cx="3810000" cy="5286375"/>
          </a:xfrm>
          <a:prstGeom prst="rect">
            <a:avLst/>
          </a:prstGeom>
          <a:noFill/>
        </p:spPr>
      </p:pic>
      <p:sp>
        <p:nvSpPr>
          <p:cNvPr id="11" name="TextBox 10"/>
          <p:cNvSpPr txBox="1"/>
          <p:nvPr/>
        </p:nvSpPr>
        <p:spPr>
          <a:xfrm>
            <a:off x="5867400" y="6488668"/>
            <a:ext cx="1857560" cy="369332"/>
          </a:xfrm>
          <a:prstGeom prst="rect">
            <a:avLst/>
          </a:prstGeom>
          <a:noFill/>
        </p:spPr>
        <p:txBody>
          <a:bodyPr wrap="none" rtlCol="0">
            <a:spAutoFit/>
          </a:bodyPr>
          <a:lstStyle/>
          <a:p>
            <a:r>
              <a:rPr lang="en-US" dirty="0" smtClean="0"/>
              <a:t>Prototype Waybill</a:t>
            </a:r>
            <a:endParaRPr lang="en-US" dirty="0"/>
          </a:p>
        </p:txBody>
      </p:sp>
      <p:sp>
        <p:nvSpPr>
          <p:cNvPr id="13" name="TextBox 12"/>
          <p:cNvSpPr txBox="1"/>
          <p:nvPr/>
        </p:nvSpPr>
        <p:spPr>
          <a:xfrm>
            <a:off x="1325065" y="6488668"/>
            <a:ext cx="1587807" cy="369332"/>
          </a:xfrm>
          <a:prstGeom prst="rect">
            <a:avLst/>
          </a:prstGeom>
          <a:noFill/>
        </p:spPr>
        <p:txBody>
          <a:bodyPr wrap="none" rtlCol="0">
            <a:spAutoFit/>
          </a:bodyPr>
          <a:lstStyle/>
          <a:p>
            <a:r>
              <a:rPr lang="en-US" dirty="0" smtClean="0"/>
              <a:t>Model Waybill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736" y="1540745"/>
            <a:ext cx="2734464" cy="4791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9" name="TextBox 8"/>
          <p:cNvSpPr txBox="1"/>
          <p:nvPr/>
        </p:nvSpPr>
        <p:spPr>
          <a:xfrm>
            <a:off x="187782" y="914400"/>
            <a:ext cx="8580426" cy="523220"/>
          </a:xfrm>
          <a:prstGeom prst="rect">
            <a:avLst/>
          </a:prstGeom>
          <a:noFill/>
        </p:spPr>
        <p:txBody>
          <a:bodyPr wrap="none" rtlCol="0">
            <a:spAutoFit/>
          </a:bodyPr>
          <a:lstStyle/>
          <a:p>
            <a:r>
              <a:rPr lang="en-US" sz="2800" dirty="0" smtClean="0"/>
              <a:t>What information can be found on a prototype Waybill?</a:t>
            </a:r>
            <a:endParaRPr lang="en-US" sz="2800" dirty="0"/>
          </a:p>
        </p:txBody>
      </p:sp>
      <p:pic>
        <p:nvPicPr>
          <p:cNvPr id="10" name="Picture 9" descr="NYCwaybill.gif"/>
          <p:cNvPicPr>
            <a:picLocks noChangeAspect="1"/>
          </p:cNvPicPr>
          <p:nvPr/>
        </p:nvPicPr>
        <p:blipFill>
          <a:blip r:embed="rId2" cstate="print"/>
          <a:stretch>
            <a:fillRect/>
          </a:stretch>
        </p:blipFill>
        <p:spPr>
          <a:xfrm>
            <a:off x="5140782" y="1371600"/>
            <a:ext cx="3776363" cy="5239704"/>
          </a:xfrm>
          <a:prstGeom prst="rect">
            <a:avLst/>
          </a:prstGeom>
        </p:spPr>
      </p:pic>
      <p:sp>
        <p:nvSpPr>
          <p:cNvPr id="11" name="TextBox 10"/>
          <p:cNvSpPr txBox="1"/>
          <p:nvPr/>
        </p:nvSpPr>
        <p:spPr>
          <a:xfrm>
            <a:off x="-40818" y="1447800"/>
            <a:ext cx="5105400" cy="5262979"/>
          </a:xfrm>
          <a:prstGeom prst="rect">
            <a:avLst/>
          </a:prstGeom>
          <a:noFill/>
        </p:spPr>
        <p:txBody>
          <a:bodyPr wrap="square" rtlCol="0">
            <a:spAutoFit/>
          </a:bodyPr>
          <a:lstStyle/>
          <a:p>
            <a:pPr marL="514350" indent="-514350">
              <a:buFont typeface="+mj-lt"/>
              <a:buAutoNum type="arabicPeriod"/>
            </a:pPr>
            <a:r>
              <a:rPr lang="en-US" sz="2800" dirty="0" smtClean="0"/>
              <a:t>Shipping Railroad</a:t>
            </a:r>
          </a:p>
          <a:p>
            <a:pPr marL="514350" indent="-514350">
              <a:buFont typeface="+mj-lt"/>
              <a:buAutoNum type="arabicPeriod"/>
            </a:pPr>
            <a:r>
              <a:rPr lang="en-US" sz="2800" dirty="0" smtClean="0"/>
              <a:t>Car Road Name</a:t>
            </a:r>
          </a:p>
          <a:p>
            <a:pPr marL="514350" indent="-514350">
              <a:buFont typeface="+mj-lt"/>
              <a:buAutoNum type="arabicPeriod"/>
            </a:pPr>
            <a:r>
              <a:rPr lang="en-US" sz="2800" dirty="0" smtClean="0"/>
              <a:t>Car Road Number</a:t>
            </a:r>
          </a:p>
          <a:p>
            <a:pPr marL="514350" indent="-514350">
              <a:buFont typeface="+mj-lt"/>
              <a:buAutoNum type="arabicPeriod"/>
            </a:pPr>
            <a:r>
              <a:rPr lang="en-US" sz="2800" dirty="0" smtClean="0"/>
              <a:t>Destination</a:t>
            </a:r>
          </a:p>
          <a:p>
            <a:pPr marL="514350" indent="-514350">
              <a:buFont typeface="+mj-lt"/>
              <a:buAutoNum type="arabicPeriod"/>
            </a:pPr>
            <a:r>
              <a:rPr lang="en-US" sz="2800" dirty="0" smtClean="0"/>
              <a:t>Routing</a:t>
            </a:r>
          </a:p>
          <a:p>
            <a:pPr marL="514350" indent="-514350">
              <a:buFont typeface="+mj-lt"/>
              <a:buAutoNum type="arabicPeriod"/>
            </a:pPr>
            <a:r>
              <a:rPr lang="en-US" sz="2800" dirty="0" smtClean="0"/>
              <a:t>Consignee</a:t>
            </a:r>
          </a:p>
          <a:p>
            <a:pPr marL="514350" indent="-514350">
              <a:buFont typeface="+mj-lt"/>
              <a:buAutoNum type="arabicPeriod"/>
            </a:pPr>
            <a:r>
              <a:rPr lang="en-US" sz="2800" dirty="0" smtClean="0"/>
              <a:t>Lading</a:t>
            </a:r>
          </a:p>
          <a:p>
            <a:pPr marL="514350" indent="-514350">
              <a:buFont typeface="+mj-lt"/>
              <a:buAutoNum type="arabicPeriod"/>
            </a:pPr>
            <a:r>
              <a:rPr lang="en-US" sz="2800" dirty="0" smtClean="0"/>
              <a:t>Railroad Transfer Stamps</a:t>
            </a:r>
          </a:p>
          <a:p>
            <a:pPr marL="514350" indent="-514350">
              <a:buFont typeface="+mj-lt"/>
              <a:buAutoNum type="arabicPeriod"/>
            </a:pPr>
            <a:r>
              <a:rPr lang="en-US" sz="2800" dirty="0" smtClean="0"/>
              <a:t>Car Type</a:t>
            </a:r>
          </a:p>
          <a:p>
            <a:pPr marL="514350" indent="-514350">
              <a:buFont typeface="+mj-lt"/>
              <a:buAutoNum type="arabicPeriod"/>
            </a:pPr>
            <a:r>
              <a:rPr lang="en-US" sz="2800" dirty="0" smtClean="0"/>
              <a:t>Date / Waybill Number</a:t>
            </a:r>
          </a:p>
          <a:p>
            <a:pPr marL="514350" indent="-514350">
              <a:buFont typeface="+mj-lt"/>
              <a:buAutoNum type="arabicPeriod"/>
            </a:pPr>
            <a:r>
              <a:rPr lang="en-US" sz="2800" dirty="0" smtClean="0"/>
              <a:t>Shipper</a:t>
            </a:r>
          </a:p>
          <a:p>
            <a:pPr marL="514350" indent="-514350">
              <a:buFont typeface="+mj-lt"/>
              <a:buAutoNum type="arabicPeriod"/>
            </a:pPr>
            <a:r>
              <a:rPr lang="en-US" sz="2800" dirty="0" smtClean="0"/>
              <a:t>Receiver Stamp</a:t>
            </a:r>
            <a:endParaRPr lang="en-US" sz="2800" dirty="0"/>
          </a:p>
        </p:txBody>
      </p:sp>
      <p:sp>
        <p:nvSpPr>
          <p:cNvPr id="12" name="TextBox 11"/>
          <p:cNvSpPr txBox="1"/>
          <p:nvPr/>
        </p:nvSpPr>
        <p:spPr>
          <a:xfrm>
            <a:off x="5448696" y="1524000"/>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3" name="TextBox 12"/>
          <p:cNvSpPr txBox="1"/>
          <p:nvPr/>
        </p:nvSpPr>
        <p:spPr>
          <a:xfrm>
            <a:off x="4988382" y="1828800"/>
            <a:ext cx="301686"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4" name="TextBox 13"/>
          <p:cNvSpPr txBox="1"/>
          <p:nvPr/>
        </p:nvSpPr>
        <p:spPr>
          <a:xfrm>
            <a:off x="5677296" y="1840468"/>
            <a:ext cx="301686" cy="369332"/>
          </a:xfrm>
          <a:prstGeom prst="rect">
            <a:avLst/>
          </a:prstGeom>
          <a:noFill/>
        </p:spPr>
        <p:txBody>
          <a:bodyPr wrap="none" rtlCol="0">
            <a:spAutoFit/>
          </a:bodyPr>
          <a:lstStyle/>
          <a:p>
            <a:r>
              <a:rPr lang="en-US" dirty="0" smtClean="0">
                <a:solidFill>
                  <a:srgbClr val="FF0000"/>
                </a:solidFill>
              </a:rPr>
              <a:t>3</a:t>
            </a:r>
            <a:endParaRPr lang="en-US" dirty="0">
              <a:solidFill>
                <a:srgbClr val="FF0000"/>
              </a:solidFill>
            </a:endParaRPr>
          </a:p>
        </p:txBody>
      </p:sp>
      <p:sp>
        <p:nvSpPr>
          <p:cNvPr id="15" name="TextBox 14"/>
          <p:cNvSpPr txBox="1"/>
          <p:nvPr/>
        </p:nvSpPr>
        <p:spPr>
          <a:xfrm>
            <a:off x="5143896" y="2754868"/>
            <a:ext cx="301686" cy="369332"/>
          </a:xfrm>
          <a:prstGeom prst="rect">
            <a:avLst/>
          </a:prstGeom>
          <a:noFill/>
        </p:spPr>
        <p:txBody>
          <a:bodyPr wrap="none" rtlCol="0">
            <a:spAutoFit/>
          </a:bodyPr>
          <a:lstStyle/>
          <a:p>
            <a:r>
              <a:rPr lang="en-US" dirty="0" smtClean="0">
                <a:solidFill>
                  <a:srgbClr val="FF0000"/>
                </a:solidFill>
              </a:rPr>
              <a:t>4</a:t>
            </a:r>
            <a:endParaRPr lang="en-US" dirty="0">
              <a:solidFill>
                <a:srgbClr val="FF0000"/>
              </a:solidFill>
            </a:endParaRPr>
          </a:p>
        </p:txBody>
      </p:sp>
      <p:sp>
        <p:nvSpPr>
          <p:cNvPr id="16" name="TextBox 15"/>
          <p:cNvSpPr txBox="1"/>
          <p:nvPr/>
        </p:nvSpPr>
        <p:spPr>
          <a:xfrm>
            <a:off x="5067696" y="3135868"/>
            <a:ext cx="301686" cy="369332"/>
          </a:xfrm>
          <a:prstGeom prst="rect">
            <a:avLst/>
          </a:prstGeom>
          <a:noFill/>
        </p:spPr>
        <p:txBody>
          <a:bodyPr wrap="none" rtlCol="0">
            <a:spAutoFit/>
          </a:bodyPr>
          <a:lstStyle/>
          <a:p>
            <a:r>
              <a:rPr lang="en-US" dirty="0" smtClean="0">
                <a:solidFill>
                  <a:srgbClr val="FF0000"/>
                </a:solidFill>
              </a:rPr>
              <a:t>5</a:t>
            </a:r>
            <a:endParaRPr lang="en-US" dirty="0">
              <a:solidFill>
                <a:srgbClr val="FF0000"/>
              </a:solidFill>
            </a:endParaRPr>
          </a:p>
        </p:txBody>
      </p:sp>
      <p:sp>
        <p:nvSpPr>
          <p:cNvPr id="17" name="TextBox 16"/>
          <p:cNvSpPr txBox="1"/>
          <p:nvPr/>
        </p:nvSpPr>
        <p:spPr>
          <a:xfrm>
            <a:off x="5067696" y="3745468"/>
            <a:ext cx="301686" cy="369332"/>
          </a:xfrm>
          <a:prstGeom prst="rect">
            <a:avLst/>
          </a:prstGeom>
          <a:noFill/>
        </p:spPr>
        <p:txBody>
          <a:bodyPr wrap="none" rtlCol="0">
            <a:spAutoFit/>
          </a:bodyPr>
          <a:lstStyle/>
          <a:p>
            <a:r>
              <a:rPr lang="en-US" dirty="0" smtClean="0">
                <a:solidFill>
                  <a:srgbClr val="FF0000"/>
                </a:solidFill>
              </a:rPr>
              <a:t>6</a:t>
            </a:r>
            <a:endParaRPr lang="en-US" dirty="0">
              <a:solidFill>
                <a:srgbClr val="FF0000"/>
              </a:solidFill>
            </a:endParaRPr>
          </a:p>
        </p:txBody>
      </p:sp>
      <p:sp>
        <p:nvSpPr>
          <p:cNvPr id="18" name="TextBox 17"/>
          <p:cNvSpPr txBox="1"/>
          <p:nvPr/>
        </p:nvSpPr>
        <p:spPr>
          <a:xfrm>
            <a:off x="5143896" y="5040868"/>
            <a:ext cx="301686" cy="369332"/>
          </a:xfrm>
          <a:prstGeom prst="rect">
            <a:avLst/>
          </a:prstGeom>
          <a:noFill/>
        </p:spPr>
        <p:txBody>
          <a:bodyPr wrap="none" rtlCol="0">
            <a:spAutoFit/>
          </a:bodyPr>
          <a:lstStyle/>
          <a:p>
            <a:r>
              <a:rPr lang="en-US" dirty="0" smtClean="0">
                <a:solidFill>
                  <a:srgbClr val="FF0000"/>
                </a:solidFill>
              </a:rPr>
              <a:t>7</a:t>
            </a:r>
          </a:p>
        </p:txBody>
      </p:sp>
      <p:sp>
        <p:nvSpPr>
          <p:cNvPr id="19" name="TextBox 18"/>
          <p:cNvSpPr txBox="1"/>
          <p:nvPr/>
        </p:nvSpPr>
        <p:spPr>
          <a:xfrm>
            <a:off x="5905896" y="5498068"/>
            <a:ext cx="301686" cy="369332"/>
          </a:xfrm>
          <a:prstGeom prst="rect">
            <a:avLst/>
          </a:prstGeom>
          <a:noFill/>
        </p:spPr>
        <p:txBody>
          <a:bodyPr wrap="none" rtlCol="0">
            <a:spAutoFit/>
          </a:bodyPr>
          <a:lstStyle/>
          <a:p>
            <a:r>
              <a:rPr lang="en-US" dirty="0" smtClean="0">
                <a:solidFill>
                  <a:srgbClr val="FF0000"/>
                </a:solidFill>
              </a:rPr>
              <a:t>8</a:t>
            </a:r>
            <a:endParaRPr lang="en-US" dirty="0">
              <a:solidFill>
                <a:srgbClr val="FF0000"/>
              </a:solidFill>
            </a:endParaRPr>
          </a:p>
        </p:txBody>
      </p:sp>
      <p:sp>
        <p:nvSpPr>
          <p:cNvPr id="20" name="TextBox 19"/>
          <p:cNvSpPr txBox="1"/>
          <p:nvPr/>
        </p:nvSpPr>
        <p:spPr>
          <a:xfrm>
            <a:off x="6055182" y="1828800"/>
            <a:ext cx="301686" cy="369332"/>
          </a:xfrm>
          <a:prstGeom prst="rect">
            <a:avLst/>
          </a:prstGeom>
          <a:noFill/>
        </p:spPr>
        <p:txBody>
          <a:bodyPr wrap="none" rtlCol="0">
            <a:spAutoFit/>
          </a:bodyPr>
          <a:lstStyle/>
          <a:p>
            <a:r>
              <a:rPr lang="en-US" dirty="0" smtClean="0">
                <a:solidFill>
                  <a:srgbClr val="FF0000"/>
                </a:solidFill>
              </a:rPr>
              <a:t>9</a:t>
            </a:r>
            <a:endParaRPr lang="en-US" dirty="0">
              <a:solidFill>
                <a:srgbClr val="FF0000"/>
              </a:solidFill>
            </a:endParaRPr>
          </a:p>
        </p:txBody>
      </p:sp>
      <p:sp>
        <p:nvSpPr>
          <p:cNvPr id="21" name="TextBox 20"/>
          <p:cNvSpPr txBox="1"/>
          <p:nvPr/>
        </p:nvSpPr>
        <p:spPr>
          <a:xfrm>
            <a:off x="7506096" y="2057400"/>
            <a:ext cx="418704" cy="369332"/>
          </a:xfrm>
          <a:prstGeom prst="rect">
            <a:avLst/>
          </a:prstGeom>
          <a:noFill/>
        </p:spPr>
        <p:txBody>
          <a:bodyPr wrap="none" rtlCol="0">
            <a:spAutoFit/>
          </a:bodyPr>
          <a:lstStyle/>
          <a:p>
            <a:r>
              <a:rPr lang="en-US" dirty="0" smtClean="0">
                <a:solidFill>
                  <a:srgbClr val="FF0000"/>
                </a:solidFill>
              </a:rPr>
              <a:t>10</a:t>
            </a:r>
            <a:endParaRPr lang="en-US" dirty="0">
              <a:solidFill>
                <a:srgbClr val="FF0000"/>
              </a:solidFill>
            </a:endParaRPr>
          </a:p>
        </p:txBody>
      </p:sp>
      <p:sp>
        <p:nvSpPr>
          <p:cNvPr id="22" name="TextBox 21"/>
          <p:cNvSpPr txBox="1"/>
          <p:nvPr/>
        </p:nvSpPr>
        <p:spPr>
          <a:xfrm>
            <a:off x="6817182" y="3059668"/>
            <a:ext cx="418704" cy="369332"/>
          </a:xfrm>
          <a:prstGeom prst="rect">
            <a:avLst/>
          </a:prstGeom>
          <a:noFill/>
        </p:spPr>
        <p:txBody>
          <a:bodyPr wrap="none" rtlCol="0">
            <a:spAutoFit/>
          </a:bodyPr>
          <a:lstStyle/>
          <a:p>
            <a:r>
              <a:rPr lang="en-US" dirty="0" smtClean="0">
                <a:solidFill>
                  <a:srgbClr val="FF0000"/>
                </a:solidFill>
              </a:rPr>
              <a:t>11</a:t>
            </a:r>
            <a:endParaRPr lang="en-US" dirty="0">
              <a:solidFill>
                <a:srgbClr val="FF0000"/>
              </a:solidFill>
            </a:endParaRPr>
          </a:p>
        </p:txBody>
      </p:sp>
      <p:sp>
        <p:nvSpPr>
          <p:cNvPr id="23" name="TextBox 22"/>
          <p:cNvSpPr txBox="1"/>
          <p:nvPr/>
        </p:nvSpPr>
        <p:spPr>
          <a:xfrm>
            <a:off x="8725296" y="5802868"/>
            <a:ext cx="418704" cy="369332"/>
          </a:xfrm>
          <a:prstGeom prst="rect">
            <a:avLst/>
          </a:prstGeom>
          <a:noFill/>
        </p:spPr>
        <p:txBody>
          <a:bodyPr wrap="none" rtlCol="0">
            <a:spAutoFit/>
          </a:bodyPr>
          <a:lstStyle/>
          <a:p>
            <a:r>
              <a:rPr lang="en-US" dirty="0" smtClean="0">
                <a:solidFill>
                  <a:srgbClr val="FF0000"/>
                </a:solidFill>
              </a:rPr>
              <a:t>12</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71600"/>
            <a:ext cx="2705100" cy="48672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755" y="1359337"/>
            <a:ext cx="2559006" cy="487953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240" y="1359337"/>
            <a:ext cx="2676525" cy="4810125"/>
          </a:xfrm>
          <a:prstGeom prst="rect">
            <a:avLst/>
          </a:prstGeom>
        </p:spPr>
      </p:pic>
      <p:sp>
        <p:nvSpPr>
          <p:cNvPr id="11" name="TextBox 10"/>
          <p:cNvSpPr txBox="1"/>
          <p:nvPr/>
        </p:nvSpPr>
        <p:spPr>
          <a:xfrm>
            <a:off x="1115766" y="6238875"/>
            <a:ext cx="930768" cy="369332"/>
          </a:xfrm>
          <a:prstGeom prst="rect">
            <a:avLst/>
          </a:prstGeom>
          <a:noFill/>
        </p:spPr>
        <p:txBody>
          <a:bodyPr wrap="none" rtlCol="0">
            <a:spAutoFit/>
          </a:bodyPr>
          <a:lstStyle/>
          <a:p>
            <a:r>
              <a:rPr lang="en-US" dirty="0" smtClean="0"/>
              <a:t>“A” Side</a:t>
            </a:r>
            <a:endParaRPr lang="en-US" dirty="0"/>
          </a:p>
        </p:txBody>
      </p:sp>
      <p:sp>
        <p:nvSpPr>
          <p:cNvPr id="12" name="TextBox 11"/>
          <p:cNvSpPr txBox="1"/>
          <p:nvPr/>
        </p:nvSpPr>
        <p:spPr>
          <a:xfrm>
            <a:off x="4077874" y="6202331"/>
            <a:ext cx="950901" cy="369332"/>
          </a:xfrm>
          <a:prstGeom prst="rect">
            <a:avLst/>
          </a:prstGeom>
          <a:noFill/>
        </p:spPr>
        <p:txBody>
          <a:bodyPr wrap="none" rtlCol="0">
            <a:spAutoFit/>
          </a:bodyPr>
          <a:lstStyle/>
          <a:p>
            <a:r>
              <a:rPr lang="en-US" dirty="0" smtClean="0"/>
              <a:t>“B” Side</a:t>
            </a:r>
            <a:endParaRPr lang="en-US" dirty="0"/>
          </a:p>
        </p:txBody>
      </p:sp>
      <p:sp>
        <p:nvSpPr>
          <p:cNvPr id="13" name="TextBox 12"/>
          <p:cNvSpPr txBox="1"/>
          <p:nvPr/>
        </p:nvSpPr>
        <p:spPr>
          <a:xfrm>
            <a:off x="6587816" y="6169462"/>
            <a:ext cx="1859805" cy="369332"/>
          </a:xfrm>
          <a:prstGeom prst="rect">
            <a:avLst/>
          </a:prstGeom>
          <a:noFill/>
        </p:spPr>
        <p:txBody>
          <a:bodyPr wrap="none" rtlCol="0">
            <a:spAutoFit/>
          </a:bodyPr>
          <a:lstStyle/>
          <a:p>
            <a:r>
              <a:rPr lang="en-US" dirty="0" smtClean="0"/>
              <a:t>Alternate “A” Side</a:t>
            </a:r>
            <a:endParaRPr lang="en-US" dirty="0"/>
          </a:p>
        </p:txBody>
      </p:sp>
    </p:spTree>
    <p:extLst>
      <p:ext uri="{BB962C8B-B14F-4D97-AF65-F5344CB8AC3E}">
        <p14:creationId xmlns:p14="http://schemas.microsoft.com/office/powerpoint/2010/main" val="10030087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94" y="1143000"/>
            <a:ext cx="2676525" cy="4810125"/>
          </a:xfrm>
          <a:prstGeom prst="rect">
            <a:avLst/>
          </a:prstGeom>
        </p:spPr>
      </p:pic>
      <p:sp>
        <p:nvSpPr>
          <p:cNvPr id="19" name="TextBox 18"/>
          <p:cNvSpPr txBox="1"/>
          <p:nvPr/>
        </p:nvSpPr>
        <p:spPr>
          <a:xfrm>
            <a:off x="3453977" y="914400"/>
            <a:ext cx="5598143" cy="1200329"/>
          </a:xfrm>
          <a:prstGeom prst="rect">
            <a:avLst/>
          </a:prstGeom>
          <a:noFill/>
        </p:spPr>
        <p:txBody>
          <a:bodyPr wrap="square" rtlCol="0">
            <a:spAutoFit/>
          </a:bodyPr>
          <a:lstStyle/>
          <a:p>
            <a:r>
              <a:rPr lang="en-US" dirty="0" smtClean="0"/>
              <a:t>Loads can be generated inside a Yard or industry that will need a car to pick it up.  On the New York Harbor the “FOR LOADING” portion of the “B” side is then filed out and placed into a load’s waiting bill box.  </a:t>
            </a:r>
            <a:endParaRPr lang="en-US" dirty="0"/>
          </a:p>
        </p:txBody>
      </p:sp>
      <p:sp>
        <p:nvSpPr>
          <p:cNvPr id="20" name="Rectangle 19"/>
          <p:cNvSpPr/>
          <p:nvPr/>
        </p:nvSpPr>
        <p:spPr>
          <a:xfrm>
            <a:off x="3453977" y="2220947"/>
            <a:ext cx="5598143" cy="923330"/>
          </a:xfrm>
          <a:prstGeom prst="rect">
            <a:avLst/>
          </a:prstGeom>
        </p:spPr>
        <p:txBody>
          <a:bodyPr wrap="square">
            <a:spAutoFit/>
          </a:bodyPr>
          <a:lstStyle/>
          <a:p>
            <a:r>
              <a:rPr lang="en-US" dirty="0"/>
              <a:t>The Yard master will then assign a car to </a:t>
            </a:r>
            <a:r>
              <a:rPr lang="en-US" dirty="0" smtClean="0"/>
              <a:t>the waybill and maneuver the empty car to the appropriate location to be load or clean if needed so it can be loaded.</a:t>
            </a:r>
            <a:endParaRPr lang="en-US" dirty="0"/>
          </a:p>
        </p:txBody>
      </p:sp>
      <p:sp>
        <p:nvSpPr>
          <p:cNvPr id="21" name="TextBox 20"/>
          <p:cNvSpPr txBox="1"/>
          <p:nvPr/>
        </p:nvSpPr>
        <p:spPr>
          <a:xfrm>
            <a:off x="622114" y="2220817"/>
            <a:ext cx="1845826" cy="369332"/>
          </a:xfrm>
          <a:prstGeom prst="rect">
            <a:avLst/>
          </a:prstGeom>
          <a:noFill/>
        </p:spPr>
        <p:txBody>
          <a:bodyPr wrap="none" rtlCol="0">
            <a:spAutoFit/>
          </a:bodyPr>
          <a:lstStyle/>
          <a:p>
            <a:r>
              <a:rPr lang="en-US" dirty="0" smtClean="0"/>
              <a:t>NYC           164239</a:t>
            </a:r>
            <a:endParaRPr lang="en-US" dirty="0"/>
          </a:p>
        </p:txBody>
      </p:sp>
      <p:sp>
        <p:nvSpPr>
          <p:cNvPr id="22" name="Rectangle 21"/>
          <p:cNvSpPr/>
          <p:nvPr/>
        </p:nvSpPr>
        <p:spPr>
          <a:xfrm>
            <a:off x="3453977" y="3285471"/>
            <a:ext cx="5598143" cy="923330"/>
          </a:xfrm>
          <a:prstGeom prst="rect">
            <a:avLst/>
          </a:prstGeom>
        </p:spPr>
        <p:txBody>
          <a:bodyPr wrap="square">
            <a:spAutoFit/>
          </a:bodyPr>
          <a:lstStyle/>
          <a:p>
            <a:r>
              <a:rPr lang="en-US" dirty="0" smtClean="0"/>
              <a:t>Once the car is spotted at where it is to be loaded this side is crossed out and the car information is transferred to the other side.</a:t>
            </a:r>
            <a:endParaRPr lang="en-US" dirty="0"/>
          </a:p>
        </p:txBody>
      </p:sp>
      <p:cxnSp>
        <p:nvCxnSpPr>
          <p:cNvPr id="23" name="Straight Connector 22"/>
          <p:cNvCxnSpPr/>
          <p:nvPr/>
        </p:nvCxnSpPr>
        <p:spPr>
          <a:xfrm>
            <a:off x="390099" y="1292771"/>
            <a:ext cx="2415654" cy="4660354"/>
          </a:xfrm>
          <a:prstGeom prst="line">
            <a:avLst/>
          </a:prstGeom>
          <a:ln w="38100"/>
        </p:spPr>
        <p:style>
          <a:lnRef idx="3">
            <a:schemeClr val="dk1"/>
          </a:lnRef>
          <a:fillRef idx="0">
            <a:schemeClr val="dk1"/>
          </a:fillRef>
          <a:effectRef idx="2">
            <a:schemeClr val="dk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4196350498"/>
              </p:ext>
            </p:extLst>
          </p:nvPr>
        </p:nvGraphicFramePr>
        <p:xfrm>
          <a:off x="228600" y="1143000"/>
          <a:ext cx="2877806" cy="4810125"/>
        </p:xfrm>
        <a:graphic>
          <a:graphicData uri="http://schemas.openxmlformats.org/presentationml/2006/ole">
            <mc:AlternateContent xmlns:mc="http://schemas.openxmlformats.org/markup-compatibility/2006">
              <mc:Choice xmlns:v="urn:schemas-microsoft-com:vml" Requires="v">
                <p:oleObj spid="_x0000_s1028" name="Image" r:id="rId4" imgW="883800" imgH="1478160" progId="Photoshop.Image.12">
                  <p:embed/>
                </p:oleObj>
              </mc:Choice>
              <mc:Fallback>
                <p:oleObj name="Image" r:id="rId4" imgW="883800" imgH="1478160" progId="Photoshop.Image.12">
                  <p:embed/>
                  <p:pic>
                    <p:nvPicPr>
                      <p:cNvPr id="0" name=""/>
                      <p:cNvPicPr/>
                      <p:nvPr/>
                    </p:nvPicPr>
                    <p:blipFill>
                      <a:blip r:embed="rId5"/>
                      <a:stretch>
                        <a:fillRect/>
                      </a:stretch>
                    </p:blipFill>
                    <p:spPr>
                      <a:xfrm>
                        <a:off x="228600" y="1143000"/>
                        <a:ext cx="2877806" cy="4810125"/>
                      </a:xfrm>
                      <a:prstGeom prst="rect">
                        <a:avLst/>
                      </a:prstGeom>
                    </p:spPr>
                  </p:pic>
                </p:oleObj>
              </mc:Fallback>
            </mc:AlternateContent>
          </a:graphicData>
        </a:graphic>
      </p:graphicFrame>
      <p:sp>
        <p:nvSpPr>
          <p:cNvPr id="25" name="TextBox 24"/>
          <p:cNvSpPr txBox="1"/>
          <p:nvPr/>
        </p:nvSpPr>
        <p:spPr>
          <a:xfrm>
            <a:off x="835344" y="1653768"/>
            <a:ext cx="1857047" cy="369332"/>
          </a:xfrm>
          <a:prstGeom prst="rect">
            <a:avLst/>
          </a:prstGeom>
          <a:noFill/>
        </p:spPr>
        <p:txBody>
          <a:bodyPr wrap="none" rtlCol="0">
            <a:spAutoFit/>
          </a:bodyPr>
          <a:lstStyle/>
          <a:p>
            <a:r>
              <a:rPr lang="en-US" dirty="0" smtClean="0"/>
              <a:t>NYC         1642239</a:t>
            </a:r>
            <a:endParaRPr lang="en-US" dirty="0"/>
          </a:p>
        </p:txBody>
      </p:sp>
      <p:sp>
        <p:nvSpPr>
          <p:cNvPr id="26" name="TextBox 25"/>
          <p:cNvSpPr txBox="1"/>
          <p:nvPr/>
        </p:nvSpPr>
        <p:spPr>
          <a:xfrm>
            <a:off x="3453977" y="4349995"/>
            <a:ext cx="5598143" cy="923330"/>
          </a:xfrm>
          <a:prstGeom prst="rect">
            <a:avLst/>
          </a:prstGeom>
          <a:noFill/>
        </p:spPr>
        <p:txBody>
          <a:bodyPr wrap="square" rtlCol="0">
            <a:spAutoFit/>
          </a:bodyPr>
          <a:lstStyle/>
          <a:p>
            <a:r>
              <a:rPr lang="en-US" dirty="0" smtClean="0"/>
              <a:t>With the car information transferred the time that the car was placed at the location is added and the clock starts for loading.</a:t>
            </a:r>
            <a:endParaRPr lang="en-US" dirty="0"/>
          </a:p>
        </p:txBody>
      </p:sp>
      <p:sp>
        <p:nvSpPr>
          <p:cNvPr id="27" name="TextBox 26"/>
          <p:cNvSpPr txBox="1"/>
          <p:nvPr/>
        </p:nvSpPr>
        <p:spPr>
          <a:xfrm>
            <a:off x="484547" y="5305942"/>
            <a:ext cx="598241" cy="369332"/>
          </a:xfrm>
          <a:prstGeom prst="rect">
            <a:avLst/>
          </a:prstGeom>
          <a:noFill/>
        </p:spPr>
        <p:txBody>
          <a:bodyPr wrap="none" rtlCol="0">
            <a:spAutoFit/>
          </a:bodyPr>
          <a:lstStyle/>
          <a:p>
            <a:r>
              <a:rPr lang="en-US" dirty="0" smtClean="0"/>
              <a:t>7:00</a:t>
            </a:r>
            <a:endParaRPr lang="en-US" dirty="0"/>
          </a:p>
        </p:txBody>
      </p:sp>
      <p:sp>
        <p:nvSpPr>
          <p:cNvPr id="28" name="TextBox 27"/>
          <p:cNvSpPr txBox="1"/>
          <p:nvPr/>
        </p:nvSpPr>
        <p:spPr>
          <a:xfrm>
            <a:off x="1038323" y="5240856"/>
            <a:ext cx="284052" cy="369332"/>
          </a:xfrm>
          <a:prstGeom prst="rect">
            <a:avLst/>
          </a:prstGeom>
          <a:noFill/>
        </p:spPr>
        <p:txBody>
          <a:bodyPr wrap="none" rtlCol="0">
            <a:spAutoFit/>
          </a:bodyPr>
          <a:lstStyle/>
          <a:p>
            <a:r>
              <a:rPr lang="en-US" dirty="0" smtClean="0"/>
              <a:t>x</a:t>
            </a:r>
            <a:endParaRPr lang="en-US" dirty="0"/>
          </a:p>
        </p:txBody>
      </p:sp>
      <p:sp>
        <p:nvSpPr>
          <p:cNvPr id="29" name="TextBox 28"/>
          <p:cNvSpPr txBox="1"/>
          <p:nvPr/>
        </p:nvSpPr>
        <p:spPr>
          <a:xfrm>
            <a:off x="3453977" y="5413535"/>
            <a:ext cx="5598143" cy="923330"/>
          </a:xfrm>
          <a:prstGeom prst="rect">
            <a:avLst/>
          </a:prstGeom>
          <a:noFill/>
        </p:spPr>
        <p:txBody>
          <a:bodyPr wrap="square" rtlCol="0">
            <a:spAutoFit/>
          </a:bodyPr>
          <a:lstStyle/>
          <a:p>
            <a:r>
              <a:rPr lang="en-US" dirty="0" smtClean="0"/>
              <a:t>This car starts loading at 7:00 AM and will take 5 hours to load.  This means that the car will be ready to send to Buffalo at 12:00 noon.</a:t>
            </a:r>
            <a:endParaRPr lang="en-US" dirty="0"/>
          </a:p>
        </p:txBody>
      </p:sp>
    </p:spTree>
    <p:extLst>
      <p:ext uri="{BB962C8B-B14F-4D97-AF65-F5344CB8AC3E}">
        <p14:creationId xmlns:p14="http://schemas.microsoft.com/office/powerpoint/2010/main" val="3530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5" grpId="0"/>
      <p:bldP spid="26" grpId="0"/>
      <p:bldP spid="27" grpId="0"/>
      <p:bldP spid="28" grpId="0"/>
      <p:bldP spid="2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99" y="1169331"/>
            <a:ext cx="2705100" cy="4867275"/>
          </a:xfrm>
          <a:prstGeom prst="rect">
            <a:avLst/>
          </a:prstGeom>
        </p:spPr>
      </p:pic>
      <p:sp>
        <p:nvSpPr>
          <p:cNvPr id="6" name="TextBox 5"/>
          <p:cNvSpPr txBox="1"/>
          <p:nvPr/>
        </p:nvSpPr>
        <p:spPr>
          <a:xfrm>
            <a:off x="1163927" y="1796704"/>
            <a:ext cx="553357" cy="369332"/>
          </a:xfrm>
          <a:prstGeom prst="rect">
            <a:avLst/>
          </a:prstGeom>
          <a:noFill/>
        </p:spPr>
        <p:txBody>
          <a:bodyPr wrap="none" rtlCol="0">
            <a:spAutoFit/>
          </a:bodyPr>
          <a:lstStyle/>
          <a:p>
            <a:r>
              <a:rPr lang="en-US" dirty="0" smtClean="0"/>
              <a:t>PRR</a:t>
            </a:r>
            <a:endParaRPr lang="en-US" dirty="0"/>
          </a:p>
        </p:txBody>
      </p:sp>
      <p:sp>
        <p:nvSpPr>
          <p:cNvPr id="7" name="TextBox 6"/>
          <p:cNvSpPr txBox="1"/>
          <p:nvPr/>
        </p:nvSpPr>
        <p:spPr>
          <a:xfrm>
            <a:off x="2232870" y="1796704"/>
            <a:ext cx="652743" cy="369332"/>
          </a:xfrm>
          <a:prstGeom prst="rect">
            <a:avLst/>
          </a:prstGeom>
          <a:noFill/>
        </p:spPr>
        <p:txBody>
          <a:bodyPr wrap="none" rtlCol="0">
            <a:spAutoFit/>
          </a:bodyPr>
          <a:lstStyle/>
          <a:p>
            <a:r>
              <a:rPr lang="en-US" dirty="0" smtClean="0"/>
              <a:t>2319</a:t>
            </a:r>
            <a:endParaRPr lang="en-US" dirty="0"/>
          </a:p>
        </p:txBody>
      </p:sp>
      <p:sp>
        <p:nvSpPr>
          <p:cNvPr id="8" name="TextBox 7"/>
          <p:cNvSpPr txBox="1"/>
          <p:nvPr/>
        </p:nvSpPr>
        <p:spPr>
          <a:xfrm>
            <a:off x="3660818" y="1281419"/>
            <a:ext cx="5598143" cy="646331"/>
          </a:xfrm>
          <a:prstGeom prst="rect">
            <a:avLst/>
          </a:prstGeom>
          <a:noFill/>
        </p:spPr>
        <p:txBody>
          <a:bodyPr wrap="square" rtlCol="0">
            <a:spAutoFit/>
          </a:bodyPr>
          <a:lstStyle/>
          <a:p>
            <a:r>
              <a:rPr lang="en-US" dirty="0" smtClean="0"/>
              <a:t>This waybill is waiting for a car to be assigned to it so it can be placed on either a scheduled train or a extra.</a:t>
            </a:r>
            <a:endParaRPr lang="en-US" dirty="0"/>
          </a:p>
        </p:txBody>
      </p:sp>
      <p:sp>
        <p:nvSpPr>
          <p:cNvPr id="9" name="TextBox 8"/>
          <p:cNvSpPr txBox="1"/>
          <p:nvPr/>
        </p:nvSpPr>
        <p:spPr>
          <a:xfrm>
            <a:off x="3660819" y="2179153"/>
            <a:ext cx="5522100" cy="1200329"/>
          </a:xfrm>
          <a:prstGeom prst="rect">
            <a:avLst/>
          </a:prstGeom>
          <a:noFill/>
        </p:spPr>
        <p:txBody>
          <a:bodyPr wrap="square" rtlCol="0">
            <a:spAutoFit/>
          </a:bodyPr>
          <a:lstStyle/>
          <a:p>
            <a:r>
              <a:rPr lang="en-US" dirty="0" smtClean="0"/>
              <a:t>With the assigning of this waybill to a Pennsylvania Railroad Mill Gondola Number 2319, it is placed on the active staging track and is ready to go out on Train JS-2 to 33</a:t>
            </a:r>
            <a:r>
              <a:rPr lang="en-US" baseline="30000" dirty="0" smtClean="0"/>
              <a:t>rd</a:t>
            </a:r>
            <a:r>
              <a:rPr lang="en-US" dirty="0" smtClean="0"/>
              <a:t> Street Yard.</a:t>
            </a:r>
            <a:endParaRPr lang="en-US" dirty="0"/>
          </a:p>
        </p:txBody>
      </p:sp>
      <p:sp>
        <p:nvSpPr>
          <p:cNvPr id="10" name="TextBox 9"/>
          <p:cNvSpPr txBox="1"/>
          <p:nvPr/>
        </p:nvSpPr>
        <p:spPr>
          <a:xfrm>
            <a:off x="3698838" y="3584181"/>
            <a:ext cx="5522101" cy="923330"/>
          </a:xfrm>
          <a:prstGeom prst="rect">
            <a:avLst/>
          </a:prstGeom>
          <a:noFill/>
        </p:spPr>
        <p:txBody>
          <a:bodyPr wrap="square" rtlCol="0">
            <a:spAutoFit/>
          </a:bodyPr>
          <a:lstStyle/>
          <a:p>
            <a:r>
              <a:rPr lang="en-US" dirty="0" smtClean="0"/>
              <a:t>Once the car is place at the Steel Platform the arrival time is noted on the waybill.  Then the clock starts to when the waybills actions are completed.</a:t>
            </a:r>
            <a:endParaRPr lang="en-US" dirty="0"/>
          </a:p>
        </p:txBody>
      </p:sp>
      <p:sp>
        <p:nvSpPr>
          <p:cNvPr id="11" name="TextBox 10"/>
          <p:cNvSpPr txBox="1"/>
          <p:nvPr/>
        </p:nvSpPr>
        <p:spPr>
          <a:xfrm>
            <a:off x="842364" y="5447299"/>
            <a:ext cx="598241" cy="369332"/>
          </a:xfrm>
          <a:prstGeom prst="rect">
            <a:avLst/>
          </a:prstGeom>
          <a:noFill/>
        </p:spPr>
        <p:txBody>
          <a:bodyPr wrap="none" rtlCol="0">
            <a:spAutoFit/>
          </a:bodyPr>
          <a:lstStyle/>
          <a:p>
            <a:r>
              <a:rPr lang="en-US" dirty="0" smtClean="0"/>
              <a:t>3:30</a:t>
            </a:r>
            <a:endParaRPr lang="en-US" dirty="0"/>
          </a:p>
        </p:txBody>
      </p:sp>
      <p:sp>
        <p:nvSpPr>
          <p:cNvPr id="12" name="TextBox 11"/>
          <p:cNvSpPr txBox="1"/>
          <p:nvPr/>
        </p:nvSpPr>
        <p:spPr>
          <a:xfrm>
            <a:off x="1409529" y="5450891"/>
            <a:ext cx="284052" cy="369332"/>
          </a:xfrm>
          <a:prstGeom prst="rect">
            <a:avLst/>
          </a:prstGeom>
          <a:noFill/>
        </p:spPr>
        <p:txBody>
          <a:bodyPr wrap="none" rtlCol="0">
            <a:spAutoFit/>
          </a:bodyPr>
          <a:lstStyle/>
          <a:p>
            <a:r>
              <a:rPr lang="en-US" dirty="0" smtClean="0"/>
              <a:t>x</a:t>
            </a:r>
            <a:endParaRPr lang="en-US" dirty="0"/>
          </a:p>
        </p:txBody>
      </p:sp>
      <p:sp>
        <p:nvSpPr>
          <p:cNvPr id="13" name="TextBox 12"/>
          <p:cNvSpPr txBox="1"/>
          <p:nvPr/>
        </p:nvSpPr>
        <p:spPr>
          <a:xfrm>
            <a:off x="3660818" y="4708498"/>
            <a:ext cx="5598143" cy="1200329"/>
          </a:xfrm>
          <a:prstGeom prst="rect">
            <a:avLst/>
          </a:prstGeom>
          <a:noFill/>
        </p:spPr>
        <p:txBody>
          <a:bodyPr wrap="square" rtlCol="0">
            <a:spAutoFit/>
          </a:bodyPr>
          <a:lstStyle/>
          <a:p>
            <a:r>
              <a:rPr lang="en-US" dirty="0" smtClean="0"/>
              <a:t>This car was placed at the siding a 3:30 PM.  After 6:00 PM or 2 ½ Hours later the car has been unloaded and this waybill has been completed.  The waybill is crossed our and the car information is transferred to the “B” side.</a:t>
            </a:r>
            <a:endParaRPr lang="en-US" dirty="0"/>
          </a:p>
        </p:txBody>
      </p:sp>
      <p:cxnSp>
        <p:nvCxnSpPr>
          <p:cNvPr id="14" name="Straight Connector 13"/>
          <p:cNvCxnSpPr/>
          <p:nvPr/>
        </p:nvCxnSpPr>
        <p:spPr>
          <a:xfrm>
            <a:off x="842364" y="1292158"/>
            <a:ext cx="2345250" cy="45854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143000"/>
            <a:ext cx="2705100" cy="5067300"/>
          </a:xfrm>
          <a:prstGeom prst="rect">
            <a:avLst/>
          </a:prstGeom>
        </p:spPr>
      </p:pic>
      <p:sp>
        <p:nvSpPr>
          <p:cNvPr id="16" name="TextBox 15"/>
          <p:cNvSpPr txBox="1"/>
          <p:nvPr/>
        </p:nvSpPr>
        <p:spPr>
          <a:xfrm>
            <a:off x="1153011" y="2373554"/>
            <a:ext cx="1814920" cy="369332"/>
          </a:xfrm>
          <a:prstGeom prst="rect">
            <a:avLst/>
          </a:prstGeom>
          <a:noFill/>
        </p:spPr>
        <p:txBody>
          <a:bodyPr wrap="none" rtlCol="0">
            <a:spAutoFit/>
          </a:bodyPr>
          <a:lstStyle/>
          <a:p>
            <a:r>
              <a:rPr lang="en-US" dirty="0" smtClean="0"/>
              <a:t>PRR               2319</a:t>
            </a:r>
            <a:endParaRPr lang="en-US" dirty="0"/>
          </a:p>
        </p:txBody>
      </p:sp>
    </p:spTree>
    <p:extLst>
      <p:ext uri="{BB962C8B-B14F-4D97-AF65-F5344CB8AC3E}">
        <p14:creationId xmlns:p14="http://schemas.microsoft.com/office/powerpoint/2010/main" val="309728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sp>
        <p:nvSpPr>
          <p:cNvPr id="5" name="TextBox 4"/>
          <p:cNvSpPr txBox="1"/>
          <p:nvPr/>
        </p:nvSpPr>
        <p:spPr>
          <a:xfrm>
            <a:off x="609600" y="1371600"/>
            <a:ext cx="7848600" cy="1200329"/>
          </a:xfrm>
          <a:prstGeom prst="rect">
            <a:avLst/>
          </a:prstGeom>
          <a:noFill/>
        </p:spPr>
        <p:txBody>
          <a:bodyPr wrap="square" rtlCol="0">
            <a:spAutoFit/>
          </a:bodyPr>
          <a:lstStyle/>
          <a:p>
            <a:r>
              <a:rPr lang="en-US" dirty="0" smtClean="0"/>
              <a:t>The original High Line structures on the layout over 33</a:t>
            </a:r>
            <a:r>
              <a:rPr lang="en-US" baseline="30000" dirty="0" smtClean="0"/>
              <a:t>rd</a:t>
            </a:r>
            <a:r>
              <a:rPr lang="en-US" dirty="0" smtClean="0"/>
              <a:t> Street was torn down on January 2010.  I have started, with the much help from my work crews, to rebuild the High Line into a prototypic structure.  The following is showing the progress of that work. </a:t>
            </a:r>
            <a:endParaRPr lang="en-US" dirty="0"/>
          </a:p>
        </p:txBody>
      </p:sp>
      <p:pic>
        <p:nvPicPr>
          <p:cNvPr id="8" name="Picture 7" descr="HLCurve.jpg"/>
          <p:cNvPicPr>
            <a:picLocks noChangeAspect="1"/>
          </p:cNvPicPr>
          <p:nvPr/>
        </p:nvPicPr>
        <p:blipFill>
          <a:blip r:embed="rId2" cstate="print"/>
          <a:stretch>
            <a:fillRect/>
          </a:stretch>
        </p:blipFill>
        <p:spPr>
          <a:xfrm>
            <a:off x="2209800" y="2209800"/>
            <a:ext cx="5235497" cy="4556364"/>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pic>
        <p:nvPicPr>
          <p:cNvPr id="91140" name="Picture 4" descr="New High Line Work"/>
          <p:cNvPicPr>
            <a:picLocks noChangeAspect="1" noChangeArrowheads="1"/>
          </p:cNvPicPr>
          <p:nvPr/>
        </p:nvPicPr>
        <p:blipFill>
          <a:blip r:embed="rId2" cstate="print"/>
          <a:srcRect/>
          <a:stretch>
            <a:fillRect/>
          </a:stretch>
        </p:blipFill>
        <p:spPr bwMode="auto">
          <a:xfrm>
            <a:off x="1143000" y="1371600"/>
            <a:ext cx="7150100" cy="5362575"/>
          </a:xfrm>
          <a:prstGeom prst="rect">
            <a:avLst/>
          </a:prstGeom>
          <a:noFill/>
        </p:spPr>
      </p:pic>
      <p:sp>
        <p:nvSpPr>
          <p:cNvPr id="5" name="TextBox 4"/>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sp>
        <p:nvSpPr>
          <p:cNvPr id="6" name="TextBox 5"/>
          <p:cNvSpPr txBox="1"/>
          <p:nvPr/>
        </p:nvSpPr>
        <p:spPr>
          <a:xfrm>
            <a:off x="3810000" y="5715000"/>
            <a:ext cx="1374287" cy="369332"/>
          </a:xfrm>
          <a:prstGeom prst="rect">
            <a:avLst/>
          </a:prstGeom>
          <a:noFill/>
        </p:spPr>
        <p:txBody>
          <a:bodyPr wrap="none" rtlCol="0">
            <a:spAutoFit/>
          </a:bodyPr>
          <a:lstStyle/>
          <a:p>
            <a:r>
              <a:rPr lang="en-US" dirty="0" smtClean="0"/>
              <a:t>1/8” Styrene</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0997"/>
          </a:xfrm>
          <a:prstGeom prst="rect">
            <a:avLst/>
          </a:prstGeom>
        </p:spPr>
        <p:txBody>
          <a:bodyPr wrap="square">
            <a:spAutoFit/>
          </a:bodyPr>
          <a:lstStyle/>
          <a:p>
            <a:pPr algn="ctr"/>
            <a:r>
              <a:rPr lang="en-US" sz="2400" b="1"/>
              <a:t>Researching, modeling and operating the New York Central </a:t>
            </a:r>
            <a:r>
              <a:rPr lang="en-US" sz="2400" b="1" smtClean="0"/>
              <a:t>Railroad’s </a:t>
            </a:r>
            <a:r>
              <a:rPr lang="en-US" sz="2400" b="1"/>
              <a:t>High Line In HO Scale</a:t>
            </a:r>
          </a:p>
        </p:txBody>
      </p:sp>
      <p:sp>
        <p:nvSpPr>
          <p:cNvPr id="6" name="TextBox 5"/>
          <p:cNvSpPr txBox="1"/>
          <p:nvPr/>
        </p:nvSpPr>
        <p:spPr>
          <a:xfrm>
            <a:off x="304800" y="914400"/>
            <a:ext cx="4602670" cy="461665"/>
          </a:xfrm>
          <a:prstGeom prst="rect">
            <a:avLst/>
          </a:prstGeom>
          <a:noFill/>
        </p:spPr>
        <p:txBody>
          <a:bodyPr wrap="none" rtlCol="0">
            <a:spAutoFit/>
          </a:bodyPr>
          <a:lstStyle/>
          <a:p>
            <a:r>
              <a:rPr lang="en-US" sz="2400" b="1" dirty="0" smtClean="0"/>
              <a:t>Current High Line Re-Construction.</a:t>
            </a:r>
            <a:endParaRPr lang="en-US" sz="2400" b="1" dirty="0"/>
          </a:p>
        </p:txBody>
      </p:sp>
      <p:pic>
        <p:nvPicPr>
          <p:cNvPr id="7" name="Picture 6" descr="IMG00287-20100820-0839.jpg"/>
          <p:cNvPicPr>
            <a:picLocks noChangeAspect="1"/>
          </p:cNvPicPr>
          <p:nvPr/>
        </p:nvPicPr>
        <p:blipFill>
          <a:blip r:embed="rId2" cstate="print"/>
          <a:stretch>
            <a:fillRect/>
          </a:stretch>
        </p:blipFill>
        <p:spPr>
          <a:xfrm>
            <a:off x="990600" y="1295400"/>
            <a:ext cx="7315200" cy="5486400"/>
          </a:xfrm>
          <a:prstGeom prst="rect">
            <a:avLst/>
          </a:prstGeom>
        </p:spPr>
      </p:pic>
      <p:sp>
        <p:nvSpPr>
          <p:cNvPr id="5" name="TextBox 4"/>
          <p:cNvSpPr txBox="1"/>
          <p:nvPr/>
        </p:nvSpPr>
        <p:spPr>
          <a:xfrm>
            <a:off x="5867400" y="5334000"/>
            <a:ext cx="1628394" cy="369332"/>
          </a:xfrm>
          <a:prstGeom prst="rect">
            <a:avLst/>
          </a:prstGeom>
          <a:noFill/>
        </p:spPr>
        <p:txBody>
          <a:bodyPr wrap="none" rtlCol="0">
            <a:spAutoFit/>
          </a:bodyPr>
          <a:lstStyle/>
          <a:p>
            <a:r>
              <a:rPr lang="en-US" dirty="0" smtClean="0">
                <a:solidFill>
                  <a:schemeClr val="bg1"/>
                </a:solidFill>
              </a:rPr>
              <a:t>33</a:t>
            </a:r>
            <a:r>
              <a:rPr lang="en-US" baseline="30000" dirty="0" smtClean="0">
                <a:solidFill>
                  <a:schemeClr val="bg1"/>
                </a:solidFill>
              </a:rPr>
              <a:t>rd</a:t>
            </a:r>
            <a:r>
              <a:rPr lang="en-US" dirty="0" smtClean="0">
                <a:solidFill>
                  <a:schemeClr val="bg1"/>
                </a:solidFill>
              </a:rPr>
              <a:t> Street Yard</a:t>
            </a:r>
            <a:endParaRPr lang="en-US" dirty="0">
              <a:solidFill>
                <a:schemeClr val="bg1"/>
              </a:solidFill>
            </a:endParaRPr>
          </a:p>
        </p:txBody>
      </p:sp>
      <p:sp>
        <p:nvSpPr>
          <p:cNvPr id="8" name="TextBox 7"/>
          <p:cNvSpPr txBox="1"/>
          <p:nvPr/>
        </p:nvSpPr>
        <p:spPr>
          <a:xfrm>
            <a:off x="4038600" y="2667000"/>
            <a:ext cx="4037965" cy="369332"/>
          </a:xfrm>
          <a:prstGeom prst="rect">
            <a:avLst/>
          </a:prstGeom>
          <a:noFill/>
        </p:spPr>
        <p:txBody>
          <a:bodyPr wrap="none" rtlCol="0">
            <a:spAutoFit/>
          </a:bodyPr>
          <a:lstStyle/>
          <a:p>
            <a:r>
              <a:rPr lang="en-US" dirty="0" smtClean="0"/>
              <a:t>High Line Heading North (Railroad West)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4" y="1310640"/>
            <a:ext cx="7315835" cy="54868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977</TotalTime>
  <Words>3788</Words>
  <Application>Microsoft Office PowerPoint</Application>
  <PresentationFormat>On-screen Show (4:3)</PresentationFormat>
  <Paragraphs>460</Paragraphs>
  <Slides>114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19" baseType="lpstr">
      <vt:lpstr>Arial</vt:lpstr>
      <vt:lpstr>Calibri</vt:lpstr>
      <vt:lpstr>Tekton Pro Ext</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Ramos, David</dc:creator>
  <cp:lastModifiedBy>Ramos, David</cp:lastModifiedBy>
  <cp:revision>122</cp:revision>
  <dcterms:created xsi:type="dcterms:W3CDTF">2010-09-14T15:44:23Z</dcterms:created>
  <dcterms:modified xsi:type="dcterms:W3CDTF">2014-05-09T13:09:15Z</dcterms:modified>
</cp:coreProperties>
</file>