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61" r:id="rId5"/>
    <p:sldId id="266" r:id="rId6"/>
    <p:sldId id="262" r:id="rId7"/>
    <p:sldId id="265" r:id="rId8"/>
    <p:sldId id="267" r:id="rId9"/>
    <p:sldId id="270" r:id="rId10"/>
    <p:sldId id="268" r:id="rId11"/>
    <p:sldId id="269" r:id="rId12"/>
    <p:sldId id="271" r:id="rId13"/>
    <p:sldId id="272" r:id="rId14"/>
    <p:sldId id="310" r:id="rId15"/>
    <p:sldId id="311" r:id="rId16"/>
    <p:sldId id="312" r:id="rId17"/>
    <p:sldId id="260" r:id="rId18"/>
    <p:sldId id="259" r:id="rId19"/>
    <p:sldId id="263" r:id="rId20"/>
    <p:sldId id="264"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8" r:id="rId36"/>
    <p:sldId id="287" r:id="rId37"/>
    <p:sldId id="289" r:id="rId38"/>
    <p:sldId id="290" r:id="rId39"/>
    <p:sldId id="296" r:id="rId40"/>
    <p:sldId id="292" r:id="rId41"/>
    <p:sldId id="293" r:id="rId42"/>
    <p:sldId id="297" r:id="rId43"/>
    <p:sldId id="291" r:id="rId44"/>
    <p:sldId id="294" r:id="rId45"/>
    <p:sldId id="295" r:id="rId46"/>
    <p:sldId id="299" r:id="rId47"/>
    <p:sldId id="300" r:id="rId48"/>
    <p:sldId id="301" r:id="rId49"/>
    <p:sldId id="303" r:id="rId50"/>
    <p:sldId id="304" r:id="rId51"/>
    <p:sldId id="305" r:id="rId52"/>
    <p:sldId id="307" r:id="rId53"/>
    <p:sldId id="306" r:id="rId54"/>
    <p:sldId id="309" r:id="rId55"/>
    <p:sldId id="298" r:id="rId56"/>
    <p:sldId id="302" r:id="rId57"/>
    <p:sldId id="30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122" autoAdjust="0"/>
  </p:normalViewPr>
  <p:slideViewPr>
    <p:cSldViewPr snapToGrid="0">
      <p:cViewPr>
        <p:scale>
          <a:sx n="90" d="100"/>
          <a:sy n="90" d="100"/>
        </p:scale>
        <p:origin x="-83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DB2F8-4AC7-4689-99CB-88738D440A8E}" type="datetimeFigureOut">
              <a:rPr lang="en-US" smtClean="0"/>
              <a:t>5/8/2014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049E8-6177-468E-8283-A0343159628D}" type="slidenum">
              <a:rPr lang="en-US" smtClean="0"/>
              <a:t>‹#›</a:t>
            </a:fld>
            <a:endParaRPr lang="en-US"/>
          </a:p>
        </p:txBody>
      </p:sp>
    </p:spTree>
    <p:extLst>
      <p:ext uri="{BB962C8B-B14F-4D97-AF65-F5344CB8AC3E}">
        <p14:creationId xmlns:p14="http://schemas.microsoft.com/office/powerpoint/2010/main" val="252753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049E8-6177-468E-8283-A0343159628D}" type="slidenum">
              <a:rPr lang="en-US" smtClean="0"/>
              <a:t>57</a:t>
            </a:fld>
            <a:endParaRPr lang="en-US"/>
          </a:p>
        </p:txBody>
      </p:sp>
    </p:spTree>
    <p:extLst>
      <p:ext uri="{BB962C8B-B14F-4D97-AF65-F5344CB8AC3E}">
        <p14:creationId xmlns:p14="http://schemas.microsoft.com/office/powerpoint/2010/main" val="39207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197982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307714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421195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127190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1488821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275865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376627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384198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8A8D59-6DBA-4BFF-B003-1AE36823FB34}" type="slidenum">
              <a:rPr lang="en-US" smtClean="0"/>
              <a:t>‹#›</a:t>
            </a:fld>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6858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8585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F413E-3718-4760-B32B-4E5BDBD59073}" type="datetimeFigureOut">
              <a:rPr lang="en-US" smtClean="0"/>
              <a:t>5/8/2014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8A8D59-6DBA-4BFF-B003-1AE36823FB34}" type="slidenum">
              <a:rPr lang="en-US" smtClean="0"/>
              <a:t>‹#›</a:t>
            </a:fld>
            <a:endParaRPr lang="en-US" dirty="0"/>
          </a:p>
        </p:txBody>
      </p:sp>
    </p:spTree>
    <p:extLst>
      <p:ext uri="{BB962C8B-B14F-4D97-AF65-F5344CB8AC3E}">
        <p14:creationId xmlns:p14="http://schemas.microsoft.com/office/powerpoint/2010/main" val="223818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F413E-3718-4760-B32B-4E5BDBD59073}" type="datetimeFigureOut">
              <a:rPr lang="en-US" smtClean="0"/>
              <a:t>5/8/2014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A8D59-6DBA-4BFF-B003-1AE36823FB34}" type="slidenum">
              <a:rPr lang="en-US" smtClean="0"/>
              <a:t>‹#›</a:t>
            </a:fld>
            <a:endParaRPr lang="en-US" dirty="0"/>
          </a:p>
        </p:txBody>
      </p:sp>
    </p:spTree>
    <p:extLst>
      <p:ext uri="{BB962C8B-B14F-4D97-AF65-F5344CB8AC3E}">
        <p14:creationId xmlns:p14="http://schemas.microsoft.com/office/powerpoint/2010/main" val="1104995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9.jpg"/></Relationships>
</file>

<file path=ppt/slides/_rels/slide2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12" Type="http://schemas.openxmlformats.org/officeDocument/2006/relationships/image" Target="../media/image58.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2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4.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08.jpg"/><Relationship Id="rId13" Type="http://schemas.openxmlformats.org/officeDocument/2006/relationships/image" Target="../media/image113.jpg"/><Relationship Id="rId3" Type="http://schemas.openxmlformats.org/officeDocument/2006/relationships/image" Target="../media/image103.jp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image" Target="../media/image102.jpg"/><Relationship Id="rId16"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g"/><Relationship Id="rId5" Type="http://schemas.openxmlformats.org/officeDocument/2006/relationships/image" Target="../media/image105.jpg"/><Relationship Id="rId15" Type="http://schemas.openxmlformats.org/officeDocument/2006/relationships/image" Target="../media/image115.jpeg"/><Relationship Id="rId10" Type="http://schemas.openxmlformats.org/officeDocument/2006/relationships/image" Target="../media/image110.jpg"/><Relationship Id="rId4" Type="http://schemas.openxmlformats.org/officeDocument/2006/relationships/image" Target="../media/image104.jpg"/><Relationship Id="rId9" Type="http://schemas.openxmlformats.org/officeDocument/2006/relationships/image" Target="../media/image109.jpg"/><Relationship Id="rId14" Type="http://schemas.openxmlformats.org/officeDocument/2006/relationships/image" Target="../media/image114.jpg"/></Relationships>
</file>

<file path=ppt/slides/_rels/slide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9141" y="545432"/>
            <a:ext cx="11710065" cy="2308324"/>
          </a:xfrm>
          <a:prstGeom prst="rect">
            <a:avLst/>
          </a:prstGeom>
          <a:noFill/>
        </p:spPr>
        <p:txBody>
          <a:bodyPr wrap="none" rtlCol="0">
            <a:spAutoFit/>
          </a:bodyPr>
          <a:lstStyle/>
          <a:p>
            <a:r>
              <a:rPr lang="en-US" sz="7200" dirty="0" smtClean="0"/>
              <a:t>The New York Harbor Railroad:</a:t>
            </a:r>
          </a:p>
          <a:p>
            <a:r>
              <a:rPr lang="en-US" sz="7200" dirty="0" smtClean="0"/>
              <a:t> Prototype to operating layout</a:t>
            </a:r>
            <a:endParaRPr lang="en-US" sz="7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130" y="2740993"/>
            <a:ext cx="5235652" cy="3942138"/>
          </a:xfrm>
          <a:prstGeom prst="rect">
            <a:avLst/>
          </a:prstGeom>
        </p:spPr>
      </p:pic>
    </p:spTree>
    <p:extLst>
      <p:ext uri="{BB962C8B-B14F-4D97-AF65-F5344CB8AC3E}">
        <p14:creationId xmlns:p14="http://schemas.microsoft.com/office/powerpoint/2010/main" val="4011036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1979" y="975277"/>
            <a:ext cx="7846232" cy="5157663"/>
          </a:xfrm>
          <a:prstGeom prst="rect">
            <a:avLst/>
          </a:prstGeom>
        </p:spPr>
      </p:pic>
      <p:pic>
        <p:nvPicPr>
          <p:cNvPr id="2" name="Picture 1"/>
          <p:cNvPicPr>
            <a:picLocks noChangeAspect="1"/>
          </p:cNvPicPr>
          <p:nvPr/>
        </p:nvPicPr>
        <p:blipFill>
          <a:blip r:embed="rId3"/>
          <a:stretch>
            <a:fillRect/>
          </a:stretch>
        </p:blipFill>
        <p:spPr>
          <a:xfrm>
            <a:off x="2254082" y="407773"/>
            <a:ext cx="8002026" cy="6292673"/>
          </a:xfrm>
          <a:prstGeom prst="rect">
            <a:avLst/>
          </a:prstGeom>
        </p:spPr>
      </p:pic>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234778" y="6054115"/>
            <a:ext cx="3026890" cy="646331"/>
          </a:xfrm>
          <a:prstGeom prst="rect">
            <a:avLst/>
          </a:prstGeom>
          <a:noFill/>
        </p:spPr>
        <p:txBody>
          <a:bodyPr wrap="square" rtlCol="0">
            <a:spAutoFit/>
          </a:bodyPr>
          <a:lstStyle/>
          <a:p>
            <a:r>
              <a:rPr lang="en-US" dirty="0"/>
              <a:t>Photo By Berenice Abbott March 1st, 1938</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7550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234777" y="6054115"/>
            <a:ext cx="4868563" cy="369332"/>
          </a:xfrm>
          <a:prstGeom prst="rect">
            <a:avLst/>
          </a:prstGeom>
          <a:noFill/>
        </p:spPr>
        <p:txBody>
          <a:bodyPr wrap="square" rtlCol="0">
            <a:spAutoFit/>
          </a:bodyPr>
          <a:lstStyle/>
          <a:p>
            <a:r>
              <a:rPr lang="en-US" dirty="0" smtClean="0"/>
              <a:t>LVRR Track </a:t>
            </a:r>
            <a:r>
              <a:rPr lang="en-US" dirty="0"/>
              <a:t>Plan from Transfer #12 </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69" y="1940011"/>
            <a:ext cx="11405130" cy="3594344"/>
          </a:xfrm>
          <a:prstGeom prst="rect">
            <a:avLst/>
          </a:prstGeom>
        </p:spPr>
      </p:pic>
    </p:spTree>
    <p:extLst>
      <p:ext uri="{BB962C8B-B14F-4D97-AF65-F5344CB8AC3E}">
        <p14:creationId xmlns:p14="http://schemas.microsoft.com/office/powerpoint/2010/main" val="2521635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9948" y="1400089"/>
            <a:ext cx="10197252" cy="5159968"/>
          </a:xfrm>
          <a:prstGeom prst="rect">
            <a:avLst/>
          </a:prstGeom>
        </p:spPr>
      </p:pic>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271847" y="6449533"/>
            <a:ext cx="4868563" cy="369332"/>
          </a:xfrm>
          <a:prstGeom prst="rect">
            <a:avLst/>
          </a:prstGeom>
          <a:noFill/>
        </p:spPr>
        <p:txBody>
          <a:bodyPr wrap="square" rtlCol="0">
            <a:spAutoFit/>
          </a:bodyPr>
          <a:lstStyle/>
          <a:p>
            <a:r>
              <a:rPr lang="en-US" dirty="0"/>
              <a:t>Drawing from Transfer No. 39, page </a:t>
            </a:r>
            <a:r>
              <a:rPr lang="en-US" dirty="0" smtClean="0"/>
              <a:t>15</a:t>
            </a:r>
            <a:endParaRPr lang="en-US" dirty="0"/>
          </a:p>
        </p:txBody>
      </p:sp>
    </p:spTree>
    <p:extLst>
      <p:ext uri="{BB962C8B-B14F-4D97-AF65-F5344CB8AC3E}">
        <p14:creationId xmlns:p14="http://schemas.microsoft.com/office/powerpoint/2010/main" val="3567646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271847" y="6449533"/>
            <a:ext cx="4868563" cy="369332"/>
          </a:xfrm>
          <a:prstGeom prst="rect">
            <a:avLst/>
          </a:prstGeom>
          <a:noFill/>
        </p:spPr>
        <p:txBody>
          <a:bodyPr wrap="square" rtlCol="0">
            <a:spAutoFit/>
          </a:bodyPr>
          <a:lstStyle/>
          <a:p>
            <a:r>
              <a:rPr lang="en-US" dirty="0"/>
              <a:t>Sanborn Map Provided by Vince Lee.</a:t>
            </a:r>
          </a:p>
        </p:txBody>
      </p:sp>
      <p:pic>
        <p:nvPicPr>
          <p:cNvPr id="5" name="Picture 5" descr="TermStoresSanborn19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4302" y="318444"/>
            <a:ext cx="9452833" cy="61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580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Beginning!</a:t>
            </a:r>
            <a:endParaRPr lang="en-US" sz="1800" kern="1200" dirty="0">
              <a:solidFill>
                <a:schemeClr val="tx1"/>
              </a:solidFill>
              <a:latin typeface="+mn-lt"/>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175" y="1425709"/>
            <a:ext cx="9492987" cy="5347070"/>
          </a:xfrm>
          <a:prstGeom prst="rect">
            <a:avLst/>
          </a:prstGeom>
        </p:spPr>
      </p:pic>
    </p:spTree>
    <p:extLst>
      <p:ext uri="{BB962C8B-B14F-4D97-AF65-F5344CB8AC3E}">
        <p14:creationId xmlns:p14="http://schemas.microsoft.com/office/powerpoint/2010/main" val="1428197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Beginning!</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720" y="429054"/>
            <a:ext cx="8196201" cy="60036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775" y="429052"/>
            <a:ext cx="9143760" cy="60036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775" y="429051"/>
            <a:ext cx="9236374" cy="6003643"/>
          </a:xfrm>
          <a:prstGeom prst="rect">
            <a:avLst/>
          </a:prstGeom>
        </p:spPr>
      </p:pic>
    </p:spTree>
    <p:extLst>
      <p:ext uri="{BB962C8B-B14F-4D97-AF65-F5344CB8AC3E}">
        <p14:creationId xmlns:p14="http://schemas.microsoft.com/office/powerpoint/2010/main" val="10645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Beginning!</a:t>
            </a:r>
            <a:endParaRPr lang="en-US" sz="1800" kern="1200" dirty="0">
              <a:solidFill>
                <a:schemeClr val="tx1"/>
              </a:solidFill>
              <a:latin typeface="+mn-lt"/>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095" y="420348"/>
            <a:ext cx="7610565" cy="601234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095" y="420348"/>
            <a:ext cx="8083207" cy="601234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8103" y="420348"/>
            <a:ext cx="8667190" cy="601234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720" y="420348"/>
            <a:ext cx="8998708" cy="602913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17504"/>
          <a:stretch/>
        </p:blipFill>
        <p:spPr>
          <a:xfrm>
            <a:off x="2505719" y="420348"/>
            <a:ext cx="8998709" cy="6029134"/>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r="20917"/>
          <a:stretch/>
        </p:blipFill>
        <p:spPr>
          <a:xfrm>
            <a:off x="2346140" y="420348"/>
            <a:ext cx="9158288" cy="6029134"/>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12767"/>
          <a:stretch/>
        </p:blipFill>
        <p:spPr>
          <a:xfrm>
            <a:off x="2346139" y="420349"/>
            <a:ext cx="9158289" cy="6029134"/>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1090" t="-279" r="-41090" b="279"/>
          <a:stretch/>
        </p:blipFill>
        <p:spPr>
          <a:xfrm>
            <a:off x="2346140" y="420348"/>
            <a:ext cx="15546210" cy="6012345"/>
          </a:xfrm>
          <a:prstGeom prst="rect">
            <a:avLst/>
          </a:prstGeom>
        </p:spPr>
      </p:pic>
    </p:spTree>
    <p:extLst>
      <p:ext uri="{BB962C8B-B14F-4D97-AF65-F5344CB8AC3E}">
        <p14:creationId xmlns:p14="http://schemas.microsoft.com/office/powerpoint/2010/main" val="255047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5750" y="2744258"/>
            <a:ext cx="4629150" cy="1938992"/>
          </a:xfrm>
          <a:prstGeom prst="rect">
            <a:avLst/>
          </a:prstGeom>
          <a:noFill/>
        </p:spPr>
        <p:txBody>
          <a:bodyPr wrap="square" rtlCol="0">
            <a:spAutoFit/>
          </a:bodyPr>
          <a:lstStyle/>
          <a:p>
            <a:r>
              <a:rPr lang="en-US" sz="4000" dirty="0" smtClean="0"/>
              <a:t>Here is a brief look into the design process.</a:t>
            </a:r>
            <a:r>
              <a:rPr lang="en-US" dirty="0" smtClean="0"/>
              <a:t> </a:t>
            </a:r>
            <a:endParaRPr lang="en-US" sz="1800" kern="1200" dirty="0">
              <a:solidFill>
                <a:schemeClr val="tx1"/>
              </a:solidFill>
              <a:latin typeface="+mn-lt"/>
              <a:ea typeface="+mn-ea"/>
              <a:cs typeface="+mn-cs"/>
            </a:endParaRPr>
          </a:p>
        </p:txBody>
      </p:sp>
      <p:sp>
        <p:nvSpPr>
          <p:cNvPr id="2" name="TextBox 1"/>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Beginning!</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230" y="1512422"/>
            <a:ext cx="6080099" cy="39258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230" y="171868"/>
            <a:ext cx="6066780" cy="63622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51" y="129159"/>
            <a:ext cx="6205860" cy="6581064"/>
          </a:xfrm>
          <a:prstGeom prst="rect">
            <a:avLst/>
          </a:prstGeom>
        </p:spPr>
      </p:pic>
    </p:spTree>
    <p:extLst>
      <p:ext uri="{BB962C8B-B14F-4D97-AF65-F5344CB8AC3E}">
        <p14:creationId xmlns:p14="http://schemas.microsoft.com/office/powerpoint/2010/main" val="544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Beginning!</a:t>
            </a:r>
            <a:endParaRPr lang="en-US" sz="1800" kern="1200" dirty="0">
              <a:solidFill>
                <a:schemeClr val="tx1"/>
              </a:solidFill>
              <a:latin typeface="+mn-lt"/>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960" y="203366"/>
            <a:ext cx="5831231" cy="65387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227" y="203366"/>
            <a:ext cx="6278095" cy="6538724"/>
          </a:xfrm>
          <a:prstGeom prst="rect">
            <a:avLst/>
          </a:prstGeom>
        </p:spPr>
      </p:pic>
    </p:spTree>
    <p:extLst>
      <p:ext uri="{BB962C8B-B14F-4D97-AF65-F5344CB8AC3E}">
        <p14:creationId xmlns:p14="http://schemas.microsoft.com/office/powerpoint/2010/main" val="17038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Construction</a:t>
            </a:r>
            <a:endParaRPr lang="en-US" sz="1800" kern="1200" dirty="0">
              <a:solidFill>
                <a:schemeClr val="tx1"/>
              </a:solidFill>
              <a:latin typeface="+mn-lt"/>
              <a:ea typeface="+mn-ea"/>
              <a:cs typeface="+mn-cs"/>
            </a:endParaRPr>
          </a:p>
        </p:txBody>
      </p:sp>
      <p:sp>
        <p:nvSpPr>
          <p:cNvPr id="3" name="TextBox 2"/>
          <p:cNvSpPr txBox="1"/>
          <p:nvPr/>
        </p:nvSpPr>
        <p:spPr>
          <a:xfrm>
            <a:off x="1235242" y="1886925"/>
            <a:ext cx="8486274" cy="1200329"/>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20</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2006</a:t>
            </a:r>
          </a:p>
          <a:p>
            <a:endParaRPr lang="en-US" dirty="0"/>
          </a:p>
          <a:p>
            <a:r>
              <a:rPr lang="en-US" sz="1800" kern="1200" dirty="0" smtClean="0">
                <a:solidFill>
                  <a:schemeClr val="tx1"/>
                </a:solidFill>
                <a:latin typeface="+mn-lt"/>
                <a:ea typeface="+mn-ea"/>
                <a:cs typeface="+mn-cs"/>
              </a:rPr>
              <a:t>After many months of designing I make the first </a:t>
            </a:r>
            <a:r>
              <a:rPr lang="en-US" dirty="0"/>
              <a:t>t</a:t>
            </a:r>
            <a:r>
              <a:rPr lang="en-US" sz="1800" kern="1200" dirty="0" smtClean="0">
                <a:solidFill>
                  <a:schemeClr val="tx1"/>
                </a:solidFill>
                <a:latin typeface="+mn-lt"/>
                <a:ea typeface="+mn-ea"/>
                <a:cs typeface="+mn-cs"/>
              </a:rPr>
              <a:t>rip to Home Depot for to begin construction of the New York Harbor Railroad.</a:t>
            </a:r>
            <a:endParaRPr lang="en-US" sz="1800" kern="1200" dirty="0">
              <a:solidFill>
                <a:schemeClr val="tx1"/>
              </a:solidFill>
              <a:latin typeface="+mn-lt"/>
              <a:ea typeface="+mn-ea"/>
              <a:cs typeface="+mn-cs"/>
            </a:endParaRPr>
          </a:p>
        </p:txBody>
      </p:sp>
      <p:sp>
        <p:nvSpPr>
          <p:cNvPr id="4" name="TextBox 3"/>
          <p:cNvSpPr txBox="1"/>
          <p:nvPr/>
        </p:nvSpPr>
        <p:spPr>
          <a:xfrm>
            <a:off x="1235242" y="3649183"/>
            <a:ext cx="8486274" cy="1200329"/>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24</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2006</a:t>
            </a:r>
          </a:p>
          <a:p>
            <a:endParaRPr lang="en-US" dirty="0"/>
          </a:p>
          <a:p>
            <a:r>
              <a:rPr lang="en-US" dirty="0" smtClean="0"/>
              <a:t>The </a:t>
            </a:r>
            <a:r>
              <a:rPr lang="en-US" dirty="0"/>
              <a:t>first section of bench </a:t>
            </a:r>
            <a:r>
              <a:rPr lang="en-US" dirty="0" smtClean="0"/>
              <a:t>work is started. </a:t>
            </a:r>
            <a:r>
              <a:rPr lang="en-US" dirty="0"/>
              <a:t>This is the section that will support the 28th street section of the layout.</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4538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50115" y="2570566"/>
            <a:ext cx="2558714" cy="1569660"/>
          </a:xfrm>
          <a:prstGeom prst="rect">
            <a:avLst/>
          </a:prstGeom>
        </p:spPr>
        <p:txBody>
          <a:bodyPr wrap="none">
            <a:spAutoFit/>
          </a:bodyPr>
          <a:lstStyle/>
          <a:p>
            <a:r>
              <a:rPr lang="en-US" sz="9600" dirty="0" smtClean="0"/>
              <a:t>Or …</a:t>
            </a:r>
            <a:endParaRPr lang="en-US" sz="9600" dirty="0"/>
          </a:p>
        </p:txBody>
      </p:sp>
    </p:spTree>
    <p:extLst>
      <p:ext uri="{BB962C8B-B14F-4D97-AF65-F5344CB8AC3E}">
        <p14:creationId xmlns:p14="http://schemas.microsoft.com/office/powerpoint/2010/main" val="8710209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Construction!</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98" y="206705"/>
            <a:ext cx="6825803" cy="6586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411" y="193825"/>
            <a:ext cx="8847785" cy="66358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802" y="206704"/>
            <a:ext cx="8868393" cy="665129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801" y="206703"/>
            <a:ext cx="8868394" cy="665129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800" y="174507"/>
            <a:ext cx="8868395" cy="665129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3799" y="165490"/>
            <a:ext cx="8971429" cy="672857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4411" y="165490"/>
            <a:ext cx="8950817" cy="6713113"/>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3798" y="150031"/>
            <a:ext cx="8992041" cy="6744031"/>
          </a:xfrm>
          <a:prstGeom prst="rect">
            <a:avLst/>
          </a:prstGeom>
        </p:spPr>
      </p:pic>
      <p:sp>
        <p:nvSpPr>
          <p:cNvPr id="11" name="TextBox 10"/>
          <p:cNvSpPr txBox="1"/>
          <p:nvPr/>
        </p:nvSpPr>
        <p:spPr>
          <a:xfrm>
            <a:off x="804220" y="2284504"/>
            <a:ext cx="1323632" cy="1200329"/>
          </a:xfrm>
          <a:prstGeom prst="rect">
            <a:avLst/>
          </a:prstGeom>
          <a:noFill/>
        </p:spPr>
        <p:txBody>
          <a:bodyPr wrap="none" rtlCol="0">
            <a:spAutoFit/>
          </a:bodyPr>
          <a:lstStyle/>
          <a:p>
            <a:pPr algn="ctr"/>
            <a:r>
              <a:rPr lang="en-US" b="1" dirty="0" smtClean="0"/>
              <a:t>February 24</a:t>
            </a:r>
          </a:p>
          <a:p>
            <a:pPr algn="ctr"/>
            <a:r>
              <a:rPr lang="en-US" b="1" dirty="0" smtClean="0"/>
              <a:t>through</a:t>
            </a:r>
            <a:endParaRPr lang="en-US" b="1" dirty="0"/>
          </a:p>
          <a:p>
            <a:pPr algn="ctr"/>
            <a:r>
              <a:rPr lang="en-US" b="1" dirty="0" smtClean="0"/>
              <a:t>July 6</a:t>
            </a:r>
            <a:r>
              <a:rPr lang="en-US" b="1" baseline="30000" dirty="0" smtClean="0"/>
              <a:t>th</a:t>
            </a:r>
            <a:r>
              <a:rPr lang="en-US" b="1" dirty="0" smtClean="0"/>
              <a:t> </a:t>
            </a:r>
          </a:p>
          <a:p>
            <a:pPr algn="ctr"/>
            <a:r>
              <a:rPr lang="en-US" b="1" dirty="0" smtClean="0"/>
              <a:t>2006</a:t>
            </a:r>
            <a:endParaRPr lang="en-US" b="1" dirty="0"/>
          </a:p>
        </p:txBody>
      </p:sp>
    </p:spTree>
    <p:extLst>
      <p:ext uri="{BB962C8B-B14F-4D97-AF65-F5344CB8AC3E}">
        <p14:creationId xmlns:p14="http://schemas.microsoft.com/office/powerpoint/2010/main" val="10488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855" y="308198"/>
            <a:ext cx="8579475" cy="6434606"/>
          </a:xfrm>
          <a:prstGeom prst="rect">
            <a:avLst/>
          </a:prstGeom>
        </p:spPr>
      </p:pic>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Construction!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855" y="302652"/>
            <a:ext cx="8585916" cy="6439437"/>
          </a:xfrm>
          <a:prstGeom prst="rect">
            <a:avLst/>
          </a:prstGeom>
        </p:spPr>
      </p:pic>
      <p:sp>
        <p:nvSpPr>
          <p:cNvPr id="6" name="Rectangle 5"/>
          <p:cNvSpPr/>
          <p:nvPr/>
        </p:nvSpPr>
        <p:spPr>
          <a:xfrm>
            <a:off x="768439" y="2493985"/>
            <a:ext cx="1395212" cy="1200329"/>
          </a:xfrm>
          <a:prstGeom prst="rect">
            <a:avLst/>
          </a:prstGeom>
        </p:spPr>
        <p:txBody>
          <a:bodyPr wrap="square">
            <a:spAutoFit/>
          </a:bodyPr>
          <a:lstStyle/>
          <a:p>
            <a:r>
              <a:rPr lang="en-US" dirty="0" smtClean="0"/>
              <a:t>July 28</a:t>
            </a:r>
            <a:endParaRPr lang="en-US" dirty="0"/>
          </a:p>
          <a:p>
            <a:r>
              <a:rPr lang="en-US" dirty="0"/>
              <a:t>through</a:t>
            </a:r>
          </a:p>
          <a:p>
            <a:r>
              <a:rPr lang="en-US" dirty="0" smtClean="0"/>
              <a:t>December 1</a:t>
            </a:r>
            <a:endParaRPr lang="en-US" dirty="0"/>
          </a:p>
          <a:p>
            <a:r>
              <a:rPr lang="en-US" dirty="0"/>
              <a:t>2006</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55" y="302651"/>
            <a:ext cx="8585916" cy="643943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14" y="301936"/>
            <a:ext cx="8586870" cy="644015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927" y="307482"/>
            <a:ext cx="8579475" cy="643460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3368" y="312312"/>
            <a:ext cx="8573034" cy="642977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4045" y="286727"/>
            <a:ext cx="8573034" cy="642977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7604" y="284311"/>
            <a:ext cx="8579475" cy="6434606"/>
          </a:xfrm>
          <a:prstGeom prst="rect">
            <a:avLst/>
          </a:prstGeom>
        </p:spPr>
      </p:pic>
    </p:spTree>
    <p:extLst>
      <p:ext uri="{BB962C8B-B14F-4D97-AF65-F5344CB8AC3E}">
        <p14:creationId xmlns:p14="http://schemas.microsoft.com/office/powerpoint/2010/main" val="3429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Construction!</a:t>
            </a:r>
            <a:endParaRPr lang="en-US" sz="1800" kern="1200" dirty="0">
              <a:solidFill>
                <a:schemeClr val="tx1"/>
              </a:solidFill>
              <a:latin typeface="+mn-lt"/>
              <a:ea typeface="+mn-ea"/>
              <a:cs typeface="+mn-cs"/>
            </a:endParaRPr>
          </a:p>
        </p:txBody>
      </p:sp>
      <p:sp>
        <p:nvSpPr>
          <p:cNvPr id="6" name="Rectangle 5"/>
          <p:cNvSpPr/>
          <p:nvPr/>
        </p:nvSpPr>
        <p:spPr>
          <a:xfrm>
            <a:off x="768439" y="2493985"/>
            <a:ext cx="1395212" cy="369332"/>
          </a:xfrm>
          <a:prstGeom prst="rect">
            <a:avLst/>
          </a:prstGeom>
        </p:spPr>
        <p:txBody>
          <a:bodyPr wrap="square">
            <a:spAutoFit/>
          </a:bodyPr>
          <a:lstStyle/>
          <a:p>
            <a:pPr algn="ctr"/>
            <a:r>
              <a:rPr lang="en-US" dirty="0" smtClean="0"/>
              <a:t>2007</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90974"/>
            <a:ext cx="8199548" cy="61496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500591"/>
            <a:ext cx="8199548" cy="614966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490973"/>
            <a:ext cx="8199548" cy="614966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500435"/>
            <a:ext cx="8199548" cy="614966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490817"/>
            <a:ext cx="8199548" cy="6149661"/>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600" y="481355"/>
            <a:ext cx="8199548" cy="614966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600" y="471892"/>
            <a:ext cx="8199548" cy="614966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462428"/>
            <a:ext cx="8199548" cy="6149661"/>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5600" y="452963"/>
            <a:ext cx="8199548" cy="6149661"/>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95600" y="443497"/>
            <a:ext cx="8199548" cy="6149661"/>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5599" y="434031"/>
            <a:ext cx="8300701" cy="6225526"/>
          </a:xfrm>
          <a:prstGeom prst="rect">
            <a:avLst/>
          </a:prstGeom>
        </p:spPr>
      </p:pic>
    </p:spTree>
    <p:extLst>
      <p:ext uri="{BB962C8B-B14F-4D97-AF65-F5344CB8AC3E}">
        <p14:creationId xmlns:p14="http://schemas.microsoft.com/office/powerpoint/2010/main" val="25201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4187781" cy="368617"/>
          </a:xfrm>
          <a:prstGeom prst="rect">
            <a:avLst/>
          </a:prstGeom>
          <a:noFill/>
        </p:spPr>
        <p:txBody>
          <a:bodyPr wrap="square" rtlCol="0">
            <a:spAutoFit/>
          </a:bodyPr>
          <a:lstStyle/>
          <a:p>
            <a:r>
              <a:rPr lang="en-US" sz="1800" kern="1200" dirty="0" smtClean="0">
                <a:solidFill>
                  <a:schemeClr val="tx1"/>
                </a:solidFill>
                <a:latin typeface="+mn-lt"/>
                <a:ea typeface="+mn-ea"/>
                <a:cs typeface="+mn-cs"/>
              </a:rPr>
              <a:t>The First Shake Down: </a:t>
            </a:r>
            <a:endParaRPr lang="en-US" sz="1800" kern="1200" dirty="0">
              <a:solidFill>
                <a:schemeClr val="tx1"/>
              </a:solidFill>
              <a:latin typeface="+mn-lt"/>
              <a:ea typeface="+mn-ea"/>
              <a:cs typeface="+mn-cs"/>
            </a:endParaRPr>
          </a:p>
        </p:txBody>
      </p:sp>
      <p:sp>
        <p:nvSpPr>
          <p:cNvPr id="6" name="Rectangle 5"/>
          <p:cNvSpPr/>
          <p:nvPr/>
        </p:nvSpPr>
        <p:spPr>
          <a:xfrm>
            <a:off x="1347989" y="2429384"/>
            <a:ext cx="6096000" cy="2308324"/>
          </a:xfrm>
          <a:prstGeom prst="rect">
            <a:avLst/>
          </a:prstGeom>
        </p:spPr>
        <p:txBody>
          <a:bodyPr>
            <a:spAutoFit/>
          </a:bodyPr>
          <a:lstStyle/>
          <a:p>
            <a:r>
              <a:rPr lang="en-US" dirty="0"/>
              <a:t>•Tom Callan </a:t>
            </a:r>
          </a:p>
          <a:p>
            <a:r>
              <a:rPr lang="en-US" dirty="0"/>
              <a:t>•Ralph Heiss</a:t>
            </a:r>
          </a:p>
          <a:p>
            <a:r>
              <a:rPr lang="en-US" dirty="0"/>
              <a:t>•Vince Lee</a:t>
            </a:r>
          </a:p>
          <a:p>
            <a:r>
              <a:rPr lang="en-US" dirty="0"/>
              <a:t>•Arthur Ross </a:t>
            </a:r>
          </a:p>
          <a:p>
            <a:r>
              <a:rPr lang="en-US" dirty="0"/>
              <a:t>•Neil Henning</a:t>
            </a:r>
          </a:p>
          <a:p>
            <a:r>
              <a:rPr lang="en-US" dirty="0"/>
              <a:t>• Ted Pamperin</a:t>
            </a:r>
          </a:p>
          <a:p>
            <a:r>
              <a:rPr lang="en-US" dirty="0"/>
              <a:t>• Jim Schweitzer </a:t>
            </a:r>
          </a:p>
          <a:p>
            <a:r>
              <a:rPr lang="en-US" dirty="0"/>
              <a:t>•Wayne Shortman</a:t>
            </a:r>
          </a:p>
        </p:txBody>
      </p:sp>
      <p:sp>
        <p:nvSpPr>
          <p:cNvPr id="7" name="Rectangle 6"/>
          <p:cNvSpPr/>
          <p:nvPr/>
        </p:nvSpPr>
        <p:spPr>
          <a:xfrm>
            <a:off x="1347989" y="1774321"/>
            <a:ext cx="2086790" cy="369332"/>
          </a:xfrm>
          <a:prstGeom prst="rect">
            <a:avLst/>
          </a:prstGeom>
        </p:spPr>
        <p:txBody>
          <a:bodyPr wrap="none">
            <a:spAutoFit/>
          </a:bodyPr>
          <a:lstStyle/>
          <a:p>
            <a:r>
              <a:rPr lang="en-US" dirty="0"/>
              <a:t>February 16th, 2008</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718" y="425003"/>
            <a:ext cx="8267180" cy="6200385"/>
          </a:xfrm>
          <a:prstGeom prst="rect">
            <a:avLst/>
          </a:prstGeom>
        </p:spPr>
      </p:pic>
    </p:spTree>
    <p:extLst>
      <p:ext uri="{BB962C8B-B14F-4D97-AF65-F5344CB8AC3E}">
        <p14:creationId xmlns:p14="http://schemas.microsoft.com/office/powerpoint/2010/main" val="1638437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4187781" cy="368617"/>
          </a:xfrm>
          <a:prstGeom prst="rect">
            <a:avLst/>
          </a:prstGeom>
          <a:noFill/>
        </p:spPr>
        <p:txBody>
          <a:bodyPr wrap="square" rtlCol="0">
            <a:spAutoFit/>
          </a:bodyPr>
          <a:lstStyle/>
          <a:p>
            <a:r>
              <a:rPr lang="en-US" sz="1800" kern="1200" dirty="0" smtClean="0">
                <a:solidFill>
                  <a:schemeClr val="tx1"/>
                </a:solidFill>
                <a:latin typeface="+mn-lt"/>
                <a:ea typeface="+mn-ea"/>
                <a:cs typeface="+mn-cs"/>
              </a:rPr>
              <a:t>The First Shake Down: </a:t>
            </a:r>
            <a:endParaRPr lang="en-US" sz="1800" kern="1200" dirty="0">
              <a:solidFill>
                <a:schemeClr val="tx1"/>
              </a:solidFill>
              <a:latin typeface="+mn-lt"/>
              <a:ea typeface="+mn-ea"/>
              <a:cs typeface="+mn-cs"/>
            </a:endParaRPr>
          </a:p>
        </p:txBody>
      </p:sp>
      <p:sp>
        <p:nvSpPr>
          <p:cNvPr id="7" name="Rectangle 6"/>
          <p:cNvSpPr/>
          <p:nvPr/>
        </p:nvSpPr>
        <p:spPr>
          <a:xfrm>
            <a:off x="9989713" y="6488668"/>
            <a:ext cx="2086790" cy="369332"/>
          </a:xfrm>
          <a:prstGeom prst="rect">
            <a:avLst/>
          </a:prstGeom>
        </p:spPr>
        <p:txBody>
          <a:bodyPr wrap="none">
            <a:spAutoFit/>
          </a:bodyPr>
          <a:lstStyle/>
          <a:p>
            <a:r>
              <a:rPr lang="en-US" dirty="0"/>
              <a:t>February 16th, 2008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058" y="498987"/>
            <a:ext cx="7803167" cy="585237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057" y="498986"/>
            <a:ext cx="7803167" cy="58523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056" y="498984"/>
            <a:ext cx="7803168" cy="58523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7054" y="498980"/>
            <a:ext cx="7803169" cy="585237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052" y="498980"/>
            <a:ext cx="7803169" cy="58523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7049" y="498974"/>
            <a:ext cx="7803171" cy="5852378"/>
          </a:xfrm>
          <a:prstGeom prst="rect">
            <a:avLst/>
          </a:prstGeom>
        </p:spPr>
      </p:pic>
    </p:spTree>
    <p:extLst>
      <p:ext uri="{BB962C8B-B14F-4D97-AF65-F5344CB8AC3E}">
        <p14:creationId xmlns:p14="http://schemas.microsoft.com/office/powerpoint/2010/main" val="40818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Milestones!</a:t>
            </a:r>
            <a:endParaRPr lang="en-US" sz="1800" kern="1200" dirty="0">
              <a:solidFill>
                <a:schemeClr val="tx1"/>
              </a:solidFill>
              <a:latin typeface="+mn-lt"/>
              <a:ea typeface="+mn-ea"/>
              <a:cs typeface="+mn-cs"/>
            </a:endParaRPr>
          </a:p>
        </p:txBody>
      </p:sp>
      <p:sp>
        <p:nvSpPr>
          <p:cNvPr id="3" name="TextBox 2"/>
          <p:cNvSpPr txBox="1"/>
          <p:nvPr/>
        </p:nvSpPr>
        <p:spPr>
          <a:xfrm>
            <a:off x="1235242" y="1526317"/>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20</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2006: First trip to get lumber for the Layout.</a:t>
            </a:r>
            <a:endParaRPr lang="en-US" sz="1800" kern="1200" dirty="0">
              <a:solidFill>
                <a:schemeClr val="tx1"/>
              </a:solidFill>
              <a:latin typeface="+mn-lt"/>
              <a:ea typeface="+mn-ea"/>
              <a:cs typeface="+mn-cs"/>
            </a:endParaRPr>
          </a:p>
        </p:txBody>
      </p:sp>
      <p:sp>
        <p:nvSpPr>
          <p:cNvPr id="4" name="TextBox 3"/>
          <p:cNvSpPr txBox="1"/>
          <p:nvPr/>
        </p:nvSpPr>
        <p:spPr>
          <a:xfrm>
            <a:off x="1235242" y="2348417"/>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26</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2008: First Shakedown Session</a:t>
            </a:r>
            <a:endParaRPr lang="en-US" dirty="0"/>
          </a:p>
        </p:txBody>
      </p:sp>
      <p:sp>
        <p:nvSpPr>
          <p:cNvPr id="5" name="TextBox 4"/>
          <p:cNvSpPr txBox="1"/>
          <p:nvPr/>
        </p:nvSpPr>
        <p:spPr>
          <a:xfrm>
            <a:off x="1235242" y="1934286"/>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24</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2006: Construction Begins</a:t>
            </a:r>
            <a:endParaRPr lang="en-US" dirty="0"/>
          </a:p>
        </p:txBody>
      </p:sp>
      <p:sp>
        <p:nvSpPr>
          <p:cNvPr id="6" name="TextBox 5"/>
          <p:cNvSpPr txBox="1"/>
          <p:nvPr/>
        </p:nvSpPr>
        <p:spPr>
          <a:xfrm>
            <a:off x="1235242" y="2717749"/>
            <a:ext cx="8486274" cy="369332"/>
          </a:xfrm>
          <a:prstGeom prst="rect">
            <a:avLst/>
          </a:prstGeom>
          <a:noFill/>
        </p:spPr>
        <p:txBody>
          <a:bodyPr wrap="square" rtlCol="0">
            <a:spAutoFit/>
          </a:bodyPr>
          <a:lstStyle/>
          <a:p>
            <a:r>
              <a:rPr lang="en-US" dirty="0" smtClean="0"/>
              <a:t>June 20</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2008: Secon</a:t>
            </a:r>
            <a:r>
              <a:rPr lang="en-US" dirty="0"/>
              <a:t>d</a:t>
            </a:r>
            <a:r>
              <a:rPr lang="en-US" sz="1800" kern="1200" dirty="0" smtClean="0">
                <a:solidFill>
                  <a:schemeClr val="tx1"/>
                </a:solidFill>
                <a:latin typeface="+mn-lt"/>
                <a:ea typeface="+mn-ea"/>
                <a:cs typeface="+mn-cs"/>
              </a:rPr>
              <a:t> Shakedown Session</a:t>
            </a:r>
            <a:endParaRPr lang="en-US" dirty="0"/>
          </a:p>
        </p:txBody>
      </p:sp>
      <p:sp>
        <p:nvSpPr>
          <p:cNvPr id="7" name="TextBox 6"/>
          <p:cNvSpPr txBox="1"/>
          <p:nvPr/>
        </p:nvSpPr>
        <p:spPr>
          <a:xfrm>
            <a:off x="1235242" y="3087081"/>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August 1</a:t>
            </a:r>
            <a:r>
              <a:rPr lang="en-US" sz="1800" kern="1200" baseline="30000" dirty="0" smtClean="0">
                <a:solidFill>
                  <a:schemeClr val="tx1"/>
                </a:solidFill>
                <a:latin typeface="+mn-lt"/>
                <a:ea typeface="+mn-ea"/>
                <a:cs typeface="+mn-cs"/>
              </a:rPr>
              <a:t>st</a:t>
            </a:r>
            <a:r>
              <a:rPr lang="en-US" sz="1800" kern="1200" dirty="0" smtClean="0">
                <a:solidFill>
                  <a:schemeClr val="tx1"/>
                </a:solidFill>
                <a:latin typeface="+mn-lt"/>
                <a:ea typeface="+mn-ea"/>
                <a:cs typeface="+mn-cs"/>
              </a:rPr>
              <a:t>, 2008: Third Shakedown Session</a:t>
            </a:r>
            <a:endParaRPr lang="en-US" dirty="0"/>
          </a:p>
        </p:txBody>
      </p:sp>
      <p:sp>
        <p:nvSpPr>
          <p:cNvPr id="8" name="TextBox 7"/>
          <p:cNvSpPr txBox="1"/>
          <p:nvPr/>
        </p:nvSpPr>
        <p:spPr>
          <a:xfrm>
            <a:off x="1235242" y="3456413"/>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September 7th, 2008: Fourth Shakedown Session</a:t>
            </a:r>
            <a:endParaRPr lang="en-US" dirty="0"/>
          </a:p>
        </p:txBody>
      </p:sp>
      <p:sp>
        <p:nvSpPr>
          <p:cNvPr id="9" name="TextBox 8"/>
          <p:cNvSpPr txBox="1"/>
          <p:nvPr/>
        </p:nvSpPr>
        <p:spPr>
          <a:xfrm>
            <a:off x="1235242" y="3825745"/>
            <a:ext cx="8486274"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February 6</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2009: Fifth Shakedown Session – High Line First Operating Session</a:t>
            </a:r>
            <a:endParaRPr lang="en-US" dirty="0"/>
          </a:p>
        </p:txBody>
      </p:sp>
      <p:sp>
        <p:nvSpPr>
          <p:cNvPr id="10" name="TextBox 9"/>
          <p:cNvSpPr txBox="1"/>
          <p:nvPr/>
        </p:nvSpPr>
        <p:spPr>
          <a:xfrm>
            <a:off x="1235242" y="4195077"/>
            <a:ext cx="8486274" cy="646331"/>
          </a:xfrm>
          <a:prstGeom prst="rect">
            <a:avLst/>
          </a:prstGeom>
          <a:noFill/>
        </p:spPr>
        <p:txBody>
          <a:bodyPr wrap="square" rtlCol="0">
            <a:spAutoFit/>
          </a:bodyPr>
          <a:lstStyle/>
          <a:p>
            <a:r>
              <a:rPr lang="en-US" sz="1800" kern="1200" dirty="0" smtClean="0">
                <a:solidFill>
                  <a:schemeClr val="tx1"/>
                </a:solidFill>
                <a:latin typeface="+mn-lt"/>
                <a:ea typeface="+mn-ea"/>
                <a:cs typeface="+mn-cs"/>
              </a:rPr>
              <a:t>March 6</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2009: First Regular Operating Session.  Now running on the first Friday of the month.</a:t>
            </a:r>
            <a:endParaRPr lang="en-US" dirty="0"/>
          </a:p>
        </p:txBody>
      </p:sp>
      <p:sp>
        <p:nvSpPr>
          <p:cNvPr id="11" name="TextBox 10"/>
          <p:cNvSpPr txBox="1"/>
          <p:nvPr/>
        </p:nvSpPr>
        <p:spPr>
          <a:xfrm>
            <a:off x="1235242" y="4841408"/>
            <a:ext cx="6366936" cy="369332"/>
          </a:xfrm>
          <a:prstGeom prst="rect">
            <a:avLst/>
          </a:prstGeom>
          <a:noFill/>
        </p:spPr>
        <p:txBody>
          <a:bodyPr wrap="none" rtlCol="0">
            <a:spAutoFit/>
          </a:bodyPr>
          <a:lstStyle/>
          <a:p>
            <a:r>
              <a:rPr lang="en-US" dirty="0" smtClean="0"/>
              <a:t>52 Regular Operating Sessions March 6th 2009 to April 24</a:t>
            </a:r>
            <a:r>
              <a:rPr lang="en-US" baseline="30000" dirty="0" smtClean="0"/>
              <a:t>th</a:t>
            </a:r>
            <a:r>
              <a:rPr lang="en-US" dirty="0" smtClean="0"/>
              <a:t> 2014! </a:t>
            </a:r>
            <a:endParaRPr lang="en-US" dirty="0"/>
          </a:p>
        </p:txBody>
      </p:sp>
    </p:spTree>
    <p:extLst>
      <p:ext uri="{BB962C8B-B14F-4D97-AF65-F5344CB8AC3E}">
        <p14:creationId xmlns:p14="http://schemas.microsoft.com/office/powerpoint/2010/main" val="154411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9350" t="64706"/>
          <a:stretch/>
        </p:blipFill>
        <p:spPr>
          <a:xfrm>
            <a:off x="2996807" y="2137893"/>
            <a:ext cx="8600490" cy="4494727"/>
          </a:xfrm>
          <a:prstGeom prst="rect">
            <a:avLst/>
          </a:prstGeom>
        </p:spPr>
      </p:pic>
      <p:sp>
        <p:nvSpPr>
          <p:cNvPr id="13" name="TextBox 12"/>
          <p:cNvSpPr txBox="1"/>
          <p:nvPr/>
        </p:nvSpPr>
        <p:spPr>
          <a:xfrm>
            <a:off x="1442434" y="1803042"/>
            <a:ext cx="10483403" cy="646331"/>
          </a:xfrm>
          <a:prstGeom prst="rect">
            <a:avLst/>
          </a:prstGeom>
          <a:noFill/>
        </p:spPr>
        <p:txBody>
          <a:bodyPr wrap="square" rtlCol="0">
            <a:spAutoFit/>
          </a:bodyPr>
          <a:lstStyle/>
          <a:p>
            <a:r>
              <a:rPr lang="en-US" dirty="0" smtClean="0"/>
              <a:t>In the first few Shakedowns the New York Harbor used Card Cards and Waybills to determine car movements on the layout.</a:t>
            </a:r>
            <a:endParaRPr lang="en-US" dirty="0"/>
          </a:p>
        </p:txBody>
      </p:sp>
    </p:spTree>
    <p:extLst>
      <p:ext uri="{BB962C8B-B14F-4D97-AF65-F5344CB8AC3E}">
        <p14:creationId xmlns:p14="http://schemas.microsoft.com/office/powerpoint/2010/main" val="240715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sp>
        <p:nvSpPr>
          <p:cNvPr id="13" name="TextBox 12"/>
          <p:cNvSpPr txBox="1"/>
          <p:nvPr/>
        </p:nvSpPr>
        <p:spPr>
          <a:xfrm>
            <a:off x="1442434" y="1803042"/>
            <a:ext cx="10483403" cy="646331"/>
          </a:xfrm>
          <a:prstGeom prst="rect">
            <a:avLst/>
          </a:prstGeom>
          <a:noFill/>
        </p:spPr>
        <p:txBody>
          <a:bodyPr wrap="square" rtlCol="0">
            <a:spAutoFit/>
          </a:bodyPr>
          <a:lstStyle/>
          <a:p>
            <a:r>
              <a:rPr lang="en-US" dirty="0" smtClean="0"/>
              <a:t>By the fourth Shakedown I started using switch list for the Erie and Car Cards and Waybills for the New York Central.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17" y="2193700"/>
            <a:ext cx="6004417" cy="4503313"/>
          </a:xfrm>
          <a:prstGeom prst="rect">
            <a:avLst/>
          </a:prstGeom>
        </p:spPr>
      </p:pic>
    </p:spTree>
    <p:extLst>
      <p:ext uri="{BB962C8B-B14F-4D97-AF65-F5344CB8AC3E}">
        <p14:creationId xmlns:p14="http://schemas.microsoft.com/office/powerpoint/2010/main" val="2212819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sp>
        <p:nvSpPr>
          <p:cNvPr id="13" name="TextBox 12"/>
          <p:cNvSpPr txBox="1"/>
          <p:nvPr/>
        </p:nvSpPr>
        <p:spPr>
          <a:xfrm>
            <a:off x="1442434" y="1803042"/>
            <a:ext cx="10483403" cy="646331"/>
          </a:xfrm>
          <a:prstGeom prst="rect">
            <a:avLst/>
          </a:prstGeom>
          <a:noFill/>
        </p:spPr>
        <p:txBody>
          <a:bodyPr wrap="square" rtlCol="0">
            <a:spAutoFit/>
          </a:bodyPr>
          <a:lstStyle/>
          <a:p>
            <a:r>
              <a:rPr lang="en-US" dirty="0" smtClean="0"/>
              <a:t>In the first regular Operating Session the Car Cards are gone and now the Staging Agent filled out blank waybills.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393" y="2228045"/>
            <a:ext cx="6013003" cy="4509752"/>
          </a:xfrm>
          <a:prstGeom prst="rect">
            <a:avLst/>
          </a:prstGeom>
        </p:spPr>
      </p:pic>
    </p:spTree>
    <p:extLst>
      <p:ext uri="{BB962C8B-B14F-4D97-AF65-F5344CB8AC3E}">
        <p14:creationId xmlns:p14="http://schemas.microsoft.com/office/powerpoint/2010/main" val="4077588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sp>
        <p:nvSpPr>
          <p:cNvPr id="13" name="TextBox 12"/>
          <p:cNvSpPr txBox="1"/>
          <p:nvPr/>
        </p:nvSpPr>
        <p:spPr>
          <a:xfrm>
            <a:off x="1442434" y="1803042"/>
            <a:ext cx="10483403" cy="369332"/>
          </a:xfrm>
          <a:prstGeom prst="rect">
            <a:avLst/>
          </a:prstGeom>
          <a:noFill/>
        </p:spPr>
        <p:txBody>
          <a:bodyPr wrap="square" rtlCol="0">
            <a:spAutoFit/>
          </a:bodyPr>
          <a:lstStyle/>
          <a:p>
            <a:r>
              <a:rPr lang="en-US" dirty="0" smtClean="0"/>
              <a:t>December 4</a:t>
            </a:r>
            <a:r>
              <a:rPr lang="en-US" baseline="30000" dirty="0" smtClean="0"/>
              <a:t>th</a:t>
            </a:r>
            <a:r>
              <a:rPr lang="en-US" dirty="0" smtClean="0"/>
              <a:t> 2009 Operating Session.</a:t>
            </a:r>
          </a:p>
        </p:txBody>
      </p:sp>
      <p:sp>
        <p:nvSpPr>
          <p:cNvPr id="4" name="TextBox 3"/>
          <p:cNvSpPr txBox="1"/>
          <p:nvPr/>
        </p:nvSpPr>
        <p:spPr>
          <a:xfrm>
            <a:off x="1442434" y="2172374"/>
            <a:ext cx="10483403" cy="369332"/>
          </a:xfrm>
          <a:prstGeom prst="rect">
            <a:avLst/>
          </a:prstGeom>
          <a:noFill/>
        </p:spPr>
        <p:txBody>
          <a:bodyPr wrap="square" rtlCol="0">
            <a:spAutoFit/>
          </a:bodyPr>
          <a:lstStyle/>
          <a:p>
            <a:r>
              <a:rPr lang="en-US" dirty="0" smtClean="0"/>
              <a:t>Last Session with Original High Line and 30</a:t>
            </a:r>
            <a:r>
              <a:rPr lang="en-US" baseline="30000" dirty="0" smtClean="0"/>
              <a:t>th</a:t>
            </a:r>
            <a:r>
              <a:rPr lang="en-US" dirty="0" smtClean="0"/>
              <a:t> Street Yard.  30</a:t>
            </a:r>
            <a:r>
              <a:rPr lang="en-US" baseline="30000" dirty="0" smtClean="0"/>
              <a:t>th</a:t>
            </a:r>
            <a:r>
              <a:rPr lang="en-US" dirty="0" smtClean="0"/>
              <a:t> Street damaged in boiler failure.</a:t>
            </a:r>
          </a:p>
        </p:txBody>
      </p:sp>
      <p:sp>
        <p:nvSpPr>
          <p:cNvPr id="5" name="TextBox 4"/>
          <p:cNvSpPr txBox="1"/>
          <p:nvPr/>
        </p:nvSpPr>
        <p:spPr>
          <a:xfrm>
            <a:off x="1442433" y="2541706"/>
            <a:ext cx="10483403" cy="369332"/>
          </a:xfrm>
          <a:prstGeom prst="rect">
            <a:avLst/>
          </a:prstGeom>
          <a:noFill/>
        </p:spPr>
        <p:txBody>
          <a:bodyPr wrap="square" rtlCol="0">
            <a:spAutoFit/>
          </a:bodyPr>
          <a:lstStyle/>
          <a:p>
            <a:r>
              <a:rPr lang="en-US" dirty="0" smtClean="0"/>
              <a:t>March 5</a:t>
            </a:r>
            <a:r>
              <a:rPr lang="en-US" baseline="30000" dirty="0" smtClean="0"/>
              <a:t>th</a:t>
            </a:r>
            <a:r>
              <a:rPr lang="en-US" dirty="0" smtClean="0"/>
              <a:t>, 2010 Operating Session.</a:t>
            </a:r>
          </a:p>
        </p:txBody>
      </p:sp>
      <p:sp>
        <p:nvSpPr>
          <p:cNvPr id="6" name="TextBox 5"/>
          <p:cNvSpPr txBox="1"/>
          <p:nvPr/>
        </p:nvSpPr>
        <p:spPr>
          <a:xfrm>
            <a:off x="1442433" y="2911038"/>
            <a:ext cx="10483403" cy="369332"/>
          </a:xfrm>
          <a:prstGeom prst="rect">
            <a:avLst/>
          </a:prstGeom>
          <a:noFill/>
        </p:spPr>
        <p:txBody>
          <a:bodyPr wrap="square" rtlCol="0">
            <a:spAutoFit/>
          </a:bodyPr>
          <a:lstStyle/>
          <a:p>
            <a:r>
              <a:rPr lang="en-US" dirty="0" smtClean="0"/>
              <a:t>New 33</a:t>
            </a:r>
            <a:r>
              <a:rPr lang="en-US" baseline="30000" dirty="0" smtClean="0"/>
              <a:t>rd</a:t>
            </a:r>
            <a:r>
              <a:rPr lang="en-US" dirty="0" smtClean="0"/>
              <a:t> Street Yard Opens and the Lehigh Valley’s 27</a:t>
            </a:r>
            <a:r>
              <a:rPr lang="en-US" baseline="30000" dirty="0" smtClean="0"/>
              <a:t>th</a:t>
            </a:r>
            <a:r>
              <a:rPr lang="en-US" dirty="0" smtClean="0"/>
              <a:t> Street Terminals first Operating Session.</a:t>
            </a:r>
          </a:p>
        </p:txBody>
      </p:sp>
    </p:spTree>
    <p:extLst>
      <p:ext uri="{BB962C8B-B14F-4D97-AF65-F5344CB8AC3E}">
        <p14:creationId xmlns:p14="http://schemas.microsoft.com/office/powerpoint/2010/main" val="23859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692" y="683959"/>
            <a:ext cx="8077200" cy="6057900"/>
          </a:xfrm>
          <a:prstGeom prst="rect">
            <a:avLst/>
          </a:prstGeom>
        </p:spPr>
      </p:pic>
      <p:sp>
        <p:nvSpPr>
          <p:cNvPr id="4" name="Rectangle 3"/>
          <p:cNvSpPr/>
          <p:nvPr/>
        </p:nvSpPr>
        <p:spPr>
          <a:xfrm>
            <a:off x="2096323" y="1703058"/>
            <a:ext cx="7635937" cy="2800767"/>
          </a:xfrm>
          <a:prstGeom prst="rect">
            <a:avLst/>
          </a:prstGeom>
        </p:spPr>
        <p:txBody>
          <a:bodyPr wrap="none">
            <a:spAutoFit/>
          </a:bodyPr>
          <a:lstStyle/>
          <a:p>
            <a:r>
              <a:rPr lang="en-US" sz="8800" dirty="0" smtClean="0">
                <a:solidFill>
                  <a:schemeClr val="bg1"/>
                </a:solidFill>
              </a:rPr>
              <a:t>Why I bought </a:t>
            </a:r>
          </a:p>
          <a:p>
            <a:r>
              <a:rPr lang="en-US" sz="8800" dirty="0" smtClean="0">
                <a:solidFill>
                  <a:schemeClr val="bg1"/>
                </a:solidFill>
              </a:rPr>
              <a:t>800 freight cars!</a:t>
            </a:r>
            <a:endParaRPr lang="en-US" sz="8800" dirty="0">
              <a:solidFill>
                <a:schemeClr val="bg1"/>
              </a:solidFill>
            </a:endParaRPr>
          </a:p>
        </p:txBody>
      </p:sp>
      <p:sp>
        <p:nvSpPr>
          <p:cNvPr id="5" name="Rectangle 4"/>
          <p:cNvSpPr/>
          <p:nvPr/>
        </p:nvSpPr>
        <p:spPr>
          <a:xfrm>
            <a:off x="2866292" y="4754812"/>
            <a:ext cx="6096000" cy="1938992"/>
          </a:xfrm>
          <a:prstGeom prst="rect">
            <a:avLst/>
          </a:prstGeom>
        </p:spPr>
        <p:txBody>
          <a:bodyPr>
            <a:spAutoFit/>
          </a:bodyPr>
          <a:lstStyle/>
          <a:p>
            <a:r>
              <a:rPr lang="en-US" sz="2000" dirty="0" smtClean="0">
                <a:solidFill>
                  <a:srgbClr val="FFFF00"/>
                </a:solidFill>
              </a:rPr>
              <a:t>A look into designing and building a layout for operations and following the prototype practices from equipment to paperwork.  The New York Harbor represents four independent layouts in one basement that work together as the prototype did in mid-town Manhattan in 1947. </a:t>
            </a:r>
            <a:endParaRPr lang="en-US" sz="2000" dirty="0">
              <a:solidFill>
                <a:srgbClr val="FFFF00"/>
              </a:solidFill>
            </a:endParaRPr>
          </a:p>
        </p:txBody>
      </p:sp>
    </p:spTree>
    <p:extLst>
      <p:ext uri="{BB962C8B-B14F-4D97-AF65-F5344CB8AC3E}">
        <p14:creationId xmlns:p14="http://schemas.microsoft.com/office/powerpoint/2010/main" val="3502808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sp>
        <p:nvSpPr>
          <p:cNvPr id="13" name="TextBox 12"/>
          <p:cNvSpPr txBox="1"/>
          <p:nvPr/>
        </p:nvSpPr>
        <p:spPr>
          <a:xfrm>
            <a:off x="1442434" y="1803042"/>
            <a:ext cx="10483403" cy="369332"/>
          </a:xfrm>
          <a:prstGeom prst="rect">
            <a:avLst/>
          </a:prstGeom>
          <a:noFill/>
        </p:spPr>
        <p:txBody>
          <a:bodyPr wrap="square" rtlCol="0">
            <a:spAutoFit/>
          </a:bodyPr>
          <a:lstStyle/>
          <a:p>
            <a:r>
              <a:rPr lang="en-US" dirty="0" smtClean="0"/>
              <a:t>March 5</a:t>
            </a:r>
            <a:r>
              <a:rPr lang="en-US" baseline="30000" dirty="0" smtClean="0"/>
              <a:t>th</a:t>
            </a:r>
            <a:r>
              <a:rPr lang="en-US" dirty="0" smtClean="0"/>
              <a:t> Operating Session.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753" y="777024"/>
            <a:ext cx="7670084" cy="57525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867" y="777023"/>
            <a:ext cx="7672969" cy="5754725"/>
          </a:xfrm>
          <a:prstGeom prst="rect">
            <a:avLst/>
          </a:prstGeom>
        </p:spPr>
      </p:pic>
    </p:spTree>
    <p:extLst>
      <p:ext uri="{BB962C8B-B14F-4D97-AF65-F5344CB8AC3E}">
        <p14:creationId xmlns:p14="http://schemas.microsoft.com/office/powerpoint/2010/main" val="9922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Operations!</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7100" y="759855"/>
            <a:ext cx="7624291" cy="5718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7099" y="759855"/>
            <a:ext cx="7624291" cy="5718218"/>
          </a:xfrm>
          <a:prstGeom prst="rect">
            <a:avLst/>
          </a:prstGeom>
        </p:spPr>
      </p:pic>
      <p:sp>
        <p:nvSpPr>
          <p:cNvPr id="7" name="TextBox 6"/>
          <p:cNvSpPr txBox="1"/>
          <p:nvPr/>
        </p:nvSpPr>
        <p:spPr>
          <a:xfrm>
            <a:off x="1428986" y="1700996"/>
            <a:ext cx="2670220" cy="646331"/>
          </a:xfrm>
          <a:prstGeom prst="rect">
            <a:avLst/>
          </a:prstGeom>
          <a:noFill/>
        </p:spPr>
        <p:txBody>
          <a:bodyPr wrap="square" rtlCol="0">
            <a:spAutoFit/>
          </a:bodyPr>
          <a:lstStyle/>
          <a:p>
            <a:r>
              <a:rPr lang="en-US" dirty="0" smtClean="0"/>
              <a:t>December 3</a:t>
            </a:r>
            <a:r>
              <a:rPr lang="en-US" baseline="30000" dirty="0" smtClean="0"/>
              <a:t>rd</a:t>
            </a:r>
            <a:r>
              <a:rPr lang="en-US" dirty="0" smtClean="0"/>
              <a:t>, 2009 High Line re-opens</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099" y="759855"/>
            <a:ext cx="7624291" cy="5718218"/>
          </a:xfrm>
          <a:prstGeom prst="rect">
            <a:avLst/>
          </a:prstGeom>
        </p:spPr>
      </p:pic>
    </p:spTree>
    <p:extLst>
      <p:ext uri="{BB962C8B-B14F-4D97-AF65-F5344CB8AC3E}">
        <p14:creationId xmlns:p14="http://schemas.microsoft.com/office/powerpoint/2010/main" val="18480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2445" y="206177"/>
            <a:ext cx="2408349" cy="647845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287" y="321591"/>
            <a:ext cx="3460811" cy="6114879"/>
          </a:xfrm>
          <a:prstGeom prst="rect">
            <a:avLst/>
          </a:prstGeom>
        </p:spPr>
      </p:pic>
      <p:sp>
        <p:nvSpPr>
          <p:cNvPr id="5" name="TextBox 4"/>
          <p:cNvSpPr txBox="1"/>
          <p:nvPr/>
        </p:nvSpPr>
        <p:spPr>
          <a:xfrm>
            <a:off x="1275008" y="2807594"/>
            <a:ext cx="1168012" cy="923330"/>
          </a:xfrm>
          <a:prstGeom prst="rect">
            <a:avLst/>
          </a:prstGeom>
          <a:noFill/>
        </p:spPr>
        <p:txBody>
          <a:bodyPr wrap="none" rtlCol="0">
            <a:spAutoFit/>
          </a:bodyPr>
          <a:lstStyle/>
          <a:p>
            <a:pPr algn="ctr"/>
            <a:r>
              <a:rPr lang="en-US" dirty="0" smtClean="0"/>
              <a:t>Switch List</a:t>
            </a:r>
          </a:p>
          <a:p>
            <a:pPr algn="ctr"/>
            <a:r>
              <a:rPr lang="en-US" dirty="0" smtClean="0"/>
              <a:t>And</a:t>
            </a:r>
          </a:p>
          <a:p>
            <a:pPr algn="ctr"/>
            <a:r>
              <a:rPr lang="en-US" dirty="0" smtClean="0"/>
              <a:t>Waybills!</a:t>
            </a:r>
          </a:p>
        </p:txBody>
      </p:sp>
    </p:spTree>
    <p:extLst>
      <p:ext uri="{BB962C8B-B14F-4D97-AF65-F5344CB8AC3E}">
        <p14:creationId xmlns:p14="http://schemas.microsoft.com/office/powerpoint/2010/main" val="436623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08538" y="3225971"/>
            <a:ext cx="1393843" cy="369332"/>
          </a:xfrm>
          <a:prstGeom prst="rect">
            <a:avLst/>
          </a:prstGeom>
          <a:noFill/>
        </p:spPr>
        <p:txBody>
          <a:bodyPr wrap="none" rtlCol="0">
            <a:spAutoFit/>
          </a:bodyPr>
          <a:lstStyle/>
          <a:p>
            <a:r>
              <a:rPr lang="en-US" dirty="0" smtClean="0"/>
              <a:t>2013 Waybill</a:t>
            </a:r>
            <a:endParaRPr lang="en-US" dirty="0"/>
          </a:p>
        </p:txBody>
      </p:sp>
      <p:sp>
        <p:nvSpPr>
          <p:cNvPr id="11" name="TextBox 10"/>
          <p:cNvSpPr txBox="1"/>
          <p:nvPr/>
        </p:nvSpPr>
        <p:spPr>
          <a:xfrm>
            <a:off x="6862302" y="3213092"/>
            <a:ext cx="1393843" cy="369332"/>
          </a:xfrm>
          <a:prstGeom prst="rect">
            <a:avLst/>
          </a:prstGeom>
          <a:noFill/>
        </p:spPr>
        <p:txBody>
          <a:bodyPr wrap="none" rtlCol="0">
            <a:spAutoFit/>
          </a:bodyPr>
          <a:lstStyle/>
          <a:p>
            <a:r>
              <a:rPr lang="en-US" dirty="0" smtClean="0"/>
              <a:t>2010 Waybill</a:t>
            </a:r>
            <a:endParaRPr lang="en-US" dirty="0"/>
          </a:p>
        </p:txBody>
      </p:sp>
      <p:sp>
        <p:nvSpPr>
          <p:cNvPr id="10" name="TextBox 9"/>
          <p:cNvSpPr txBox="1"/>
          <p:nvPr/>
        </p:nvSpPr>
        <p:spPr>
          <a:xfrm>
            <a:off x="3784243" y="3213092"/>
            <a:ext cx="1842877" cy="369332"/>
          </a:xfrm>
          <a:prstGeom prst="rect">
            <a:avLst/>
          </a:prstGeom>
          <a:noFill/>
        </p:spPr>
        <p:txBody>
          <a:bodyPr wrap="none" rtlCol="0">
            <a:spAutoFit/>
          </a:bodyPr>
          <a:lstStyle/>
          <a:p>
            <a:r>
              <a:rPr lang="en-US" dirty="0" smtClean="0"/>
              <a:t>Late 2009 Waybill</a:t>
            </a:r>
            <a:endParaRPr lang="en-US" dirty="0"/>
          </a:p>
        </p:txBody>
      </p:sp>
      <p:sp>
        <p:nvSpPr>
          <p:cNvPr id="4" name="TextBox 3"/>
          <p:cNvSpPr txBox="1"/>
          <p:nvPr/>
        </p:nvSpPr>
        <p:spPr>
          <a:xfrm>
            <a:off x="1115358" y="3213092"/>
            <a:ext cx="1393843" cy="369332"/>
          </a:xfrm>
          <a:prstGeom prst="rect">
            <a:avLst/>
          </a:prstGeom>
          <a:noFill/>
        </p:spPr>
        <p:txBody>
          <a:bodyPr wrap="none" rtlCol="0">
            <a:spAutoFit/>
          </a:bodyPr>
          <a:lstStyle/>
          <a:p>
            <a:r>
              <a:rPr lang="en-US" dirty="0" smtClean="0"/>
              <a:t>2009 Waybill</a:t>
            </a:r>
            <a:endParaRPr lang="en-US" dirty="0"/>
          </a:p>
        </p:txBody>
      </p:sp>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8" name="Picture 2"/>
          <p:cNvPicPr>
            <a:picLocks noChangeAspect="1" noChangeArrowheads="1"/>
          </p:cNvPicPr>
          <p:nvPr/>
        </p:nvPicPr>
        <p:blipFill rotWithShape="1">
          <a:blip r:embed="rId2" cstate="print"/>
          <a:srcRect l="2977" t="1196" r="4369" b="1047"/>
          <a:stretch/>
        </p:blipFill>
        <p:spPr bwMode="auto">
          <a:xfrm>
            <a:off x="3430967" y="1505953"/>
            <a:ext cx="2613695" cy="4673641"/>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914" y="1430270"/>
            <a:ext cx="2734464" cy="47919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9506" y="1452615"/>
            <a:ext cx="2704564" cy="4780316"/>
          </a:xfrm>
          <a:prstGeom prst="rect">
            <a:avLst/>
          </a:prstGeom>
        </p:spPr>
      </p:pic>
      <p:pic>
        <p:nvPicPr>
          <p:cNvPr id="6" name="Picture 2"/>
          <p:cNvPicPr>
            <a:picLocks noChangeAspect="1" noChangeArrowheads="1"/>
          </p:cNvPicPr>
          <p:nvPr/>
        </p:nvPicPr>
        <p:blipFill rotWithShape="1">
          <a:blip r:embed="rId5" cstate="print"/>
          <a:srcRect l="4049" t="745" r="4098" b="2521"/>
          <a:stretch/>
        </p:blipFill>
        <p:spPr bwMode="auto">
          <a:xfrm>
            <a:off x="576687" y="1581836"/>
            <a:ext cx="2629436" cy="4597758"/>
          </a:xfrm>
          <a:prstGeom prst="rect">
            <a:avLst/>
          </a:prstGeom>
          <a:noFill/>
          <a:ln w="9525">
            <a:noFill/>
            <a:miter lim="800000"/>
            <a:headEnd/>
            <a:tailEnd/>
          </a:ln>
        </p:spPr>
      </p:pic>
    </p:spTree>
    <p:extLst>
      <p:ext uri="{BB962C8B-B14F-4D97-AF65-F5344CB8AC3E}">
        <p14:creationId xmlns:p14="http://schemas.microsoft.com/office/powerpoint/2010/main" val="20243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825" y="1484759"/>
            <a:ext cx="2705100" cy="48672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980" y="1472496"/>
            <a:ext cx="2559006" cy="48795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465" y="1472496"/>
            <a:ext cx="2676525" cy="4810125"/>
          </a:xfrm>
          <a:prstGeom prst="rect">
            <a:avLst/>
          </a:prstGeom>
        </p:spPr>
      </p:pic>
      <p:sp>
        <p:nvSpPr>
          <p:cNvPr id="6" name="TextBox 5"/>
          <p:cNvSpPr txBox="1"/>
          <p:nvPr/>
        </p:nvSpPr>
        <p:spPr>
          <a:xfrm>
            <a:off x="2719991" y="6352034"/>
            <a:ext cx="930768" cy="369332"/>
          </a:xfrm>
          <a:prstGeom prst="rect">
            <a:avLst/>
          </a:prstGeom>
          <a:noFill/>
        </p:spPr>
        <p:txBody>
          <a:bodyPr wrap="none" rtlCol="0">
            <a:spAutoFit/>
          </a:bodyPr>
          <a:lstStyle/>
          <a:p>
            <a:r>
              <a:rPr lang="en-US" dirty="0" smtClean="0"/>
              <a:t>“A” Side</a:t>
            </a:r>
            <a:endParaRPr lang="en-US" dirty="0"/>
          </a:p>
        </p:txBody>
      </p:sp>
      <p:sp>
        <p:nvSpPr>
          <p:cNvPr id="7" name="TextBox 6"/>
          <p:cNvSpPr txBox="1"/>
          <p:nvPr/>
        </p:nvSpPr>
        <p:spPr>
          <a:xfrm>
            <a:off x="5682099" y="6315490"/>
            <a:ext cx="950901" cy="369332"/>
          </a:xfrm>
          <a:prstGeom prst="rect">
            <a:avLst/>
          </a:prstGeom>
          <a:noFill/>
        </p:spPr>
        <p:txBody>
          <a:bodyPr wrap="none" rtlCol="0">
            <a:spAutoFit/>
          </a:bodyPr>
          <a:lstStyle/>
          <a:p>
            <a:r>
              <a:rPr lang="en-US" dirty="0" smtClean="0"/>
              <a:t>“B” Side</a:t>
            </a:r>
            <a:endParaRPr lang="en-US" dirty="0"/>
          </a:p>
        </p:txBody>
      </p:sp>
      <p:sp>
        <p:nvSpPr>
          <p:cNvPr id="8" name="TextBox 7"/>
          <p:cNvSpPr txBox="1"/>
          <p:nvPr/>
        </p:nvSpPr>
        <p:spPr>
          <a:xfrm>
            <a:off x="8192041" y="6282621"/>
            <a:ext cx="1859805" cy="369332"/>
          </a:xfrm>
          <a:prstGeom prst="rect">
            <a:avLst/>
          </a:prstGeom>
          <a:noFill/>
        </p:spPr>
        <p:txBody>
          <a:bodyPr wrap="none" rtlCol="0">
            <a:spAutoFit/>
          </a:bodyPr>
          <a:lstStyle/>
          <a:p>
            <a:r>
              <a:rPr lang="en-US" dirty="0" smtClean="0"/>
              <a:t>Alternate “A” Side</a:t>
            </a:r>
            <a:endParaRPr lang="en-US" dirty="0"/>
          </a:p>
        </p:txBody>
      </p:sp>
    </p:spTree>
    <p:extLst>
      <p:ext uri="{BB962C8B-B14F-4D97-AF65-F5344CB8AC3E}">
        <p14:creationId xmlns:p14="http://schemas.microsoft.com/office/powerpoint/2010/main" val="3715108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568" y="579549"/>
            <a:ext cx="7850389" cy="5887792"/>
          </a:xfrm>
          <a:prstGeom prst="rect">
            <a:avLst/>
          </a:prstGeom>
        </p:spPr>
      </p:pic>
      <p:sp>
        <p:nvSpPr>
          <p:cNvPr id="4" name="TextBox 3"/>
          <p:cNvSpPr txBox="1"/>
          <p:nvPr/>
        </p:nvSpPr>
        <p:spPr>
          <a:xfrm>
            <a:off x="798489" y="1769119"/>
            <a:ext cx="2756079" cy="1754326"/>
          </a:xfrm>
          <a:prstGeom prst="rect">
            <a:avLst/>
          </a:prstGeom>
          <a:noFill/>
        </p:spPr>
        <p:txBody>
          <a:bodyPr wrap="square" rtlCol="0">
            <a:spAutoFit/>
          </a:bodyPr>
          <a:lstStyle/>
          <a:p>
            <a:r>
              <a:rPr lang="en-US" dirty="0" smtClean="0"/>
              <a:t>In the Active Staging yard, the staging manager selects cars and assigns them to a waybill then assembles the train to go on to the railroad.</a:t>
            </a:r>
            <a:endParaRPr lang="en-US" dirty="0"/>
          </a:p>
        </p:txBody>
      </p:sp>
      <p:sp>
        <p:nvSpPr>
          <p:cNvPr id="5" name="TextBox 4"/>
          <p:cNvSpPr txBox="1"/>
          <p:nvPr/>
        </p:nvSpPr>
        <p:spPr>
          <a:xfrm>
            <a:off x="798489" y="3953814"/>
            <a:ext cx="2653049" cy="923330"/>
          </a:xfrm>
          <a:prstGeom prst="rect">
            <a:avLst/>
          </a:prstGeom>
          <a:noFill/>
        </p:spPr>
        <p:txBody>
          <a:bodyPr wrap="square" rtlCol="0">
            <a:spAutoFit/>
          </a:bodyPr>
          <a:lstStyle/>
          <a:p>
            <a:r>
              <a:rPr lang="en-US" dirty="0" smtClean="0"/>
              <a:t>All of the waybills are pre-printed and are awaiting cars to be assigned.</a:t>
            </a:r>
            <a:endParaRPr lang="en-US" dirty="0"/>
          </a:p>
        </p:txBody>
      </p:sp>
      <p:cxnSp>
        <p:nvCxnSpPr>
          <p:cNvPr id="7" name="Straight Arrow Connector 6"/>
          <p:cNvCxnSpPr/>
          <p:nvPr/>
        </p:nvCxnSpPr>
        <p:spPr>
          <a:xfrm flipV="1">
            <a:off x="3451538" y="1867437"/>
            <a:ext cx="5125792" cy="255001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5672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626" y="1652185"/>
            <a:ext cx="2705100" cy="4867275"/>
          </a:xfrm>
          <a:prstGeom prst="rect">
            <a:avLst/>
          </a:prstGeom>
        </p:spPr>
      </p:pic>
      <p:sp>
        <p:nvSpPr>
          <p:cNvPr id="4" name="TextBox 3"/>
          <p:cNvSpPr txBox="1"/>
          <p:nvPr/>
        </p:nvSpPr>
        <p:spPr>
          <a:xfrm>
            <a:off x="2588654" y="2279558"/>
            <a:ext cx="553357" cy="369332"/>
          </a:xfrm>
          <a:prstGeom prst="rect">
            <a:avLst/>
          </a:prstGeom>
          <a:noFill/>
        </p:spPr>
        <p:txBody>
          <a:bodyPr wrap="none" rtlCol="0">
            <a:spAutoFit/>
          </a:bodyPr>
          <a:lstStyle/>
          <a:p>
            <a:r>
              <a:rPr lang="en-US" dirty="0" smtClean="0"/>
              <a:t>PRR</a:t>
            </a:r>
            <a:endParaRPr lang="en-US" dirty="0"/>
          </a:p>
        </p:txBody>
      </p:sp>
      <p:sp>
        <p:nvSpPr>
          <p:cNvPr id="5" name="TextBox 4"/>
          <p:cNvSpPr txBox="1"/>
          <p:nvPr/>
        </p:nvSpPr>
        <p:spPr>
          <a:xfrm>
            <a:off x="3657597" y="2279558"/>
            <a:ext cx="652743" cy="369332"/>
          </a:xfrm>
          <a:prstGeom prst="rect">
            <a:avLst/>
          </a:prstGeom>
          <a:noFill/>
        </p:spPr>
        <p:txBody>
          <a:bodyPr wrap="none" rtlCol="0">
            <a:spAutoFit/>
          </a:bodyPr>
          <a:lstStyle/>
          <a:p>
            <a:r>
              <a:rPr lang="en-US" dirty="0" smtClean="0"/>
              <a:t>2319</a:t>
            </a:r>
            <a:endParaRPr lang="en-US" dirty="0"/>
          </a:p>
        </p:txBody>
      </p:sp>
      <p:sp>
        <p:nvSpPr>
          <p:cNvPr id="6" name="TextBox 5"/>
          <p:cNvSpPr txBox="1"/>
          <p:nvPr/>
        </p:nvSpPr>
        <p:spPr>
          <a:xfrm>
            <a:off x="5885645" y="1487411"/>
            <a:ext cx="5598143" cy="646331"/>
          </a:xfrm>
          <a:prstGeom prst="rect">
            <a:avLst/>
          </a:prstGeom>
          <a:noFill/>
        </p:spPr>
        <p:txBody>
          <a:bodyPr wrap="square" rtlCol="0">
            <a:spAutoFit/>
          </a:bodyPr>
          <a:lstStyle/>
          <a:p>
            <a:r>
              <a:rPr lang="en-US" dirty="0" smtClean="0"/>
              <a:t>This waybill is waiting for a car to be assigned to it so it can be placed on either a scheduled train or a extra.</a:t>
            </a:r>
            <a:endParaRPr lang="en-US" dirty="0"/>
          </a:p>
        </p:txBody>
      </p:sp>
      <p:sp>
        <p:nvSpPr>
          <p:cNvPr id="7" name="TextBox 6"/>
          <p:cNvSpPr txBox="1"/>
          <p:nvPr/>
        </p:nvSpPr>
        <p:spPr>
          <a:xfrm>
            <a:off x="5885646" y="2385145"/>
            <a:ext cx="5522100" cy="1200329"/>
          </a:xfrm>
          <a:prstGeom prst="rect">
            <a:avLst/>
          </a:prstGeom>
          <a:noFill/>
        </p:spPr>
        <p:txBody>
          <a:bodyPr wrap="square" rtlCol="0">
            <a:spAutoFit/>
          </a:bodyPr>
          <a:lstStyle/>
          <a:p>
            <a:r>
              <a:rPr lang="en-US" dirty="0" smtClean="0"/>
              <a:t>With the assigning of this waybill to a Pennsylvania Railroad Mill Gondola Number 2319, it is placed on the active staging track and is ready to go out on Train JS-2 to 33</a:t>
            </a:r>
            <a:r>
              <a:rPr lang="en-US" baseline="30000" dirty="0" smtClean="0"/>
              <a:t>rd</a:t>
            </a:r>
            <a:r>
              <a:rPr lang="en-US" dirty="0" smtClean="0"/>
              <a:t> Street Yard.</a:t>
            </a:r>
            <a:endParaRPr lang="en-US" dirty="0"/>
          </a:p>
        </p:txBody>
      </p:sp>
      <p:sp>
        <p:nvSpPr>
          <p:cNvPr id="8" name="TextBox 7"/>
          <p:cNvSpPr txBox="1"/>
          <p:nvPr/>
        </p:nvSpPr>
        <p:spPr>
          <a:xfrm>
            <a:off x="5923665" y="3790173"/>
            <a:ext cx="5522101" cy="923330"/>
          </a:xfrm>
          <a:prstGeom prst="rect">
            <a:avLst/>
          </a:prstGeom>
          <a:noFill/>
        </p:spPr>
        <p:txBody>
          <a:bodyPr wrap="square" rtlCol="0">
            <a:spAutoFit/>
          </a:bodyPr>
          <a:lstStyle/>
          <a:p>
            <a:r>
              <a:rPr lang="en-US" dirty="0" smtClean="0"/>
              <a:t>Once the car is place at the Steel Platform the arrival time is noted on the waybill.  Then the clock starts to when the waybills actions are completed.</a:t>
            </a:r>
            <a:endParaRPr lang="en-US" dirty="0"/>
          </a:p>
        </p:txBody>
      </p:sp>
      <p:sp>
        <p:nvSpPr>
          <p:cNvPr id="9" name="TextBox 8"/>
          <p:cNvSpPr txBox="1"/>
          <p:nvPr/>
        </p:nvSpPr>
        <p:spPr>
          <a:xfrm>
            <a:off x="2267091" y="5930153"/>
            <a:ext cx="598241" cy="369332"/>
          </a:xfrm>
          <a:prstGeom prst="rect">
            <a:avLst/>
          </a:prstGeom>
          <a:noFill/>
        </p:spPr>
        <p:txBody>
          <a:bodyPr wrap="none" rtlCol="0">
            <a:spAutoFit/>
          </a:bodyPr>
          <a:lstStyle/>
          <a:p>
            <a:r>
              <a:rPr lang="en-US" dirty="0" smtClean="0"/>
              <a:t>3:30</a:t>
            </a:r>
            <a:endParaRPr lang="en-US" dirty="0"/>
          </a:p>
        </p:txBody>
      </p:sp>
      <p:sp>
        <p:nvSpPr>
          <p:cNvPr id="10" name="TextBox 9"/>
          <p:cNvSpPr txBox="1"/>
          <p:nvPr/>
        </p:nvSpPr>
        <p:spPr>
          <a:xfrm>
            <a:off x="2834256" y="5933745"/>
            <a:ext cx="284052" cy="369332"/>
          </a:xfrm>
          <a:prstGeom prst="rect">
            <a:avLst/>
          </a:prstGeom>
          <a:noFill/>
        </p:spPr>
        <p:txBody>
          <a:bodyPr wrap="none" rtlCol="0">
            <a:spAutoFit/>
          </a:bodyPr>
          <a:lstStyle/>
          <a:p>
            <a:r>
              <a:rPr lang="en-US" dirty="0" smtClean="0"/>
              <a:t>x</a:t>
            </a:r>
            <a:endParaRPr lang="en-US" dirty="0"/>
          </a:p>
        </p:txBody>
      </p:sp>
      <p:sp>
        <p:nvSpPr>
          <p:cNvPr id="11" name="TextBox 10"/>
          <p:cNvSpPr txBox="1"/>
          <p:nvPr/>
        </p:nvSpPr>
        <p:spPr>
          <a:xfrm>
            <a:off x="5885645" y="4914490"/>
            <a:ext cx="5598143" cy="1200329"/>
          </a:xfrm>
          <a:prstGeom prst="rect">
            <a:avLst/>
          </a:prstGeom>
          <a:noFill/>
        </p:spPr>
        <p:txBody>
          <a:bodyPr wrap="square" rtlCol="0">
            <a:spAutoFit/>
          </a:bodyPr>
          <a:lstStyle/>
          <a:p>
            <a:r>
              <a:rPr lang="en-US" dirty="0" smtClean="0"/>
              <a:t>This car was placed at the siding a 3:30 PM.  After 6:00 PM or 2 ½ Hours later the car has been unloaded and this waybill has been completed.  The waybill is crossed our and the car information is transferred to the “B” side.</a:t>
            </a:r>
            <a:endParaRPr lang="en-US" dirty="0"/>
          </a:p>
        </p:txBody>
      </p:sp>
      <p:cxnSp>
        <p:nvCxnSpPr>
          <p:cNvPr id="13" name="Straight Connector 12"/>
          <p:cNvCxnSpPr/>
          <p:nvPr/>
        </p:nvCxnSpPr>
        <p:spPr>
          <a:xfrm>
            <a:off x="2267091" y="1775012"/>
            <a:ext cx="2345250" cy="4585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627" y="1625854"/>
            <a:ext cx="2705100" cy="5067300"/>
          </a:xfrm>
          <a:prstGeom prst="rect">
            <a:avLst/>
          </a:prstGeom>
        </p:spPr>
      </p:pic>
      <p:sp>
        <p:nvSpPr>
          <p:cNvPr id="16" name="TextBox 15"/>
          <p:cNvSpPr txBox="1"/>
          <p:nvPr/>
        </p:nvSpPr>
        <p:spPr>
          <a:xfrm>
            <a:off x="2577738" y="2856408"/>
            <a:ext cx="1814920" cy="369332"/>
          </a:xfrm>
          <a:prstGeom prst="rect">
            <a:avLst/>
          </a:prstGeom>
          <a:noFill/>
        </p:spPr>
        <p:txBody>
          <a:bodyPr wrap="none" rtlCol="0">
            <a:spAutoFit/>
          </a:bodyPr>
          <a:lstStyle/>
          <a:p>
            <a:r>
              <a:rPr lang="en-US" dirty="0" smtClean="0"/>
              <a:t>PRR               2319</a:t>
            </a:r>
            <a:endParaRPr lang="en-US" dirty="0"/>
          </a:p>
        </p:txBody>
      </p:sp>
    </p:spTree>
    <p:extLst>
      <p:ext uri="{BB962C8B-B14F-4D97-AF65-F5344CB8AC3E}">
        <p14:creationId xmlns:p14="http://schemas.microsoft.com/office/powerpoint/2010/main" val="19176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598" y="1638086"/>
            <a:ext cx="2676525" cy="4810125"/>
          </a:xfrm>
          <a:prstGeom prst="rect">
            <a:avLst/>
          </a:prstGeom>
        </p:spPr>
      </p:pic>
      <p:sp>
        <p:nvSpPr>
          <p:cNvPr id="4" name="TextBox 3"/>
          <p:cNvSpPr txBox="1"/>
          <p:nvPr/>
        </p:nvSpPr>
        <p:spPr>
          <a:xfrm>
            <a:off x="5858349" y="914204"/>
            <a:ext cx="5598143" cy="1200329"/>
          </a:xfrm>
          <a:prstGeom prst="rect">
            <a:avLst/>
          </a:prstGeom>
          <a:noFill/>
        </p:spPr>
        <p:txBody>
          <a:bodyPr wrap="square" rtlCol="0">
            <a:spAutoFit/>
          </a:bodyPr>
          <a:lstStyle/>
          <a:p>
            <a:r>
              <a:rPr lang="en-US" dirty="0" smtClean="0"/>
              <a:t>Loads can be generated inside a Yard or industry that will need a car to pick it up.  On the New York Harbor the “FOR LOADING” portion of the “B” side is then filed out and placed into a load’s waiting bill box.  </a:t>
            </a:r>
            <a:endParaRPr lang="en-US" dirty="0"/>
          </a:p>
        </p:txBody>
      </p:sp>
      <p:sp>
        <p:nvSpPr>
          <p:cNvPr id="5" name="Rectangle 4"/>
          <p:cNvSpPr/>
          <p:nvPr/>
        </p:nvSpPr>
        <p:spPr>
          <a:xfrm>
            <a:off x="5858349" y="2220751"/>
            <a:ext cx="5598143" cy="923330"/>
          </a:xfrm>
          <a:prstGeom prst="rect">
            <a:avLst/>
          </a:prstGeom>
        </p:spPr>
        <p:txBody>
          <a:bodyPr wrap="square">
            <a:spAutoFit/>
          </a:bodyPr>
          <a:lstStyle/>
          <a:p>
            <a:r>
              <a:rPr lang="en-US" dirty="0"/>
              <a:t>The Yard master will then assign a car to </a:t>
            </a:r>
            <a:r>
              <a:rPr lang="en-US" dirty="0" smtClean="0"/>
              <a:t>the waybill and maneuver the empty car to the appropriate location to be load or clean if needed so it can be loaded.</a:t>
            </a:r>
            <a:endParaRPr lang="en-US" dirty="0"/>
          </a:p>
        </p:txBody>
      </p:sp>
      <p:sp>
        <p:nvSpPr>
          <p:cNvPr id="6" name="TextBox 5"/>
          <p:cNvSpPr txBox="1"/>
          <p:nvPr/>
        </p:nvSpPr>
        <p:spPr>
          <a:xfrm>
            <a:off x="2347418" y="2715903"/>
            <a:ext cx="1845826" cy="369332"/>
          </a:xfrm>
          <a:prstGeom prst="rect">
            <a:avLst/>
          </a:prstGeom>
          <a:noFill/>
        </p:spPr>
        <p:txBody>
          <a:bodyPr wrap="none" rtlCol="0">
            <a:spAutoFit/>
          </a:bodyPr>
          <a:lstStyle/>
          <a:p>
            <a:r>
              <a:rPr lang="en-US" dirty="0" smtClean="0"/>
              <a:t>NYC           164239</a:t>
            </a:r>
            <a:endParaRPr lang="en-US" dirty="0"/>
          </a:p>
        </p:txBody>
      </p:sp>
      <p:sp>
        <p:nvSpPr>
          <p:cNvPr id="7" name="Rectangle 6"/>
          <p:cNvSpPr/>
          <p:nvPr/>
        </p:nvSpPr>
        <p:spPr>
          <a:xfrm>
            <a:off x="5858349" y="3285275"/>
            <a:ext cx="5598143" cy="923330"/>
          </a:xfrm>
          <a:prstGeom prst="rect">
            <a:avLst/>
          </a:prstGeom>
        </p:spPr>
        <p:txBody>
          <a:bodyPr wrap="square">
            <a:spAutoFit/>
          </a:bodyPr>
          <a:lstStyle/>
          <a:p>
            <a:r>
              <a:rPr lang="en-US" dirty="0" smtClean="0"/>
              <a:t>Once the car is spotted at where it is to be loaded this side is crossed out and the car information is transferred to the other side.</a:t>
            </a:r>
            <a:endParaRPr lang="en-US" dirty="0"/>
          </a:p>
        </p:txBody>
      </p:sp>
      <p:cxnSp>
        <p:nvCxnSpPr>
          <p:cNvPr id="9" name="Straight Connector 8"/>
          <p:cNvCxnSpPr/>
          <p:nvPr/>
        </p:nvCxnSpPr>
        <p:spPr>
          <a:xfrm>
            <a:off x="2115403" y="1787857"/>
            <a:ext cx="2415654" cy="4660354"/>
          </a:xfrm>
          <a:prstGeom prst="line">
            <a:avLst/>
          </a:prstGeom>
          <a:ln w="38100"/>
        </p:spPr>
        <p:style>
          <a:lnRef idx="3">
            <a:schemeClr val="dk1"/>
          </a:lnRef>
          <a:fillRef idx="0">
            <a:schemeClr val="dk1"/>
          </a:fillRef>
          <a:effectRef idx="2">
            <a:schemeClr val="dk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1979052134"/>
              </p:ext>
            </p:extLst>
          </p:nvPr>
        </p:nvGraphicFramePr>
        <p:xfrm>
          <a:off x="1953904" y="1638086"/>
          <a:ext cx="2877806" cy="4810125"/>
        </p:xfrm>
        <a:graphic>
          <a:graphicData uri="http://schemas.openxmlformats.org/presentationml/2006/ole">
            <mc:AlternateContent xmlns:mc="http://schemas.openxmlformats.org/markup-compatibility/2006">
              <mc:Choice xmlns:v="urn:schemas-microsoft-com:vml" Requires="v">
                <p:oleObj spid="_x0000_s1039" name="Image" r:id="rId4" imgW="883800" imgH="1478160" progId="Photoshop.Image.12">
                  <p:embed/>
                </p:oleObj>
              </mc:Choice>
              <mc:Fallback>
                <p:oleObj name="Image" r:id="rId4" imgW="883800" imgH="1478160" progId="Photoshop.Image.12">
                  <p:embed/>
                  <p:pic>
                    <p:nvPicPr>
                      <p:cNvPr id="0" name=""/>
                      <p:cNvPicPr/>
                      <p:nvPr/>
                    </p:nvPicPr>
                    <p:blipFill>
                      <a:blip r:embed="rId5"/>
                      <a:stretch>
                        <a:fillRect/>
                      </a:stretch>
                    </p:blipFill>
                    <p:spPr>
                      <a:xfrm>
                        <a:off x="1953904" y="1638086"/>
                        <a:ext cx="2877806" cy="4810125"/>
                      </a:xfrm>
                      <a:prstGeom prst="rect">
                        <a:avLst/>
                      </a:prstGeom>
                    </p:spPr>
                  </p:pic>
                </p:oleObj>
              </mc:Fallback>
            </mc:AlternateContent>
          </a:graphicData>
        </a:graphic>
      </p:graphicFrame>
      <p:sp>
        <p:nvSpPr>
          <p:cNvPr id="12" name="TextBox 11"/>
          <p:cNvSpPr txBox="1"/>
          <p:nvPr/>
        </p:nvSpPr>
        <p:spPr>
          <a:xfrm>
            <a:off x="2560648" y="2148854"/>
            <a:ext cx="1857047" cy="369332"/>
          </a:xfrm>
          <a:prstGeom prst="rect">
            <a:avLst/>
          </a:prstGeom>
          <a:noFill/>
        </p:spPr>
        <p:txBody>
          <a:bodyPr wrap="none" rtlCol="0">
            <a:spAutoFit/>
          </a:bodyPr>
          <a:lstStyle/>
          <a:p>
            <a:r>
              <a:rPr lang="en-US" dirty="0" smtClean="0"/>
              <a:t>NYC         1642239</a:t>
            </a:r>
            <a:endParaRPr lang="en-US" dirty="0"/>
          </a:p>
        </p:txBody>
      </p:sp>
      <p:sp>
        <p:nvSpPr>
          <p:cNvPr id="8" name="TextBox 7"/>
          <p:cNvSpPr txBox="1"/>
          <p:nvPr/>
        </p:nvSpPr>
        <p:spPr>
          <a:xfrm>
            <a:off x="5858349" y="4349799"/>
            <a:ext cx="5598143" cy="923330"/>
          </a:xfrm>
          <a:prstGeom prst="rect">
            <a:avLst/>
          </a:prstGeom>
          <a:noFill/>
        </p:spPr>
        <p:txBody>
          <a:bodyPr wrap="square" rtlCol="0">
            <a:spAutoFit/>
          </a:bodyPr>
          <a:lstStyle/>
          <a:p>
            <a:r>
              <a:rPr lang="en-US" dirty="0" smtClean="0"/>
              <a:t>With the car information transferred the time that the car was placed at the location is added and the clock starts for loading.</a:t>
            </a:r>
            <a:endParaRPr lang="en-US" dirty="0"/>
          </a:p>
        </p:txBody>
      </p:sp>
      <p:sp>
        <p:nvSpPr>
          <p:cNvPr id="11" name="TextBox 10"/>
          <p:cNvSpPr txBox="1"/>
          <p:nvPr/>
        </p:nvSpPr>
        <p:spPr>
          <a:xfrm>
            <a:off x="2209851" y="5801028"/>
            <a:ext cx="598241" cy="369332"/>
          </a:xfrm>
          <a:prstGeom prst="rect">
            <a:avLst/>
          </a:prstGeom>
          <a:noFill/>
        </p:spPr>
        <p:txBody>
          <a:bodyPr wrap="none" rtlCol="0">
            <a:spAutoFit/>
          </a:bodyPr>
          <a:lstStyle/>
          <a:p>
            <a:r>
              <a:rPr lang="en-US" dirty="0" smtClean="0"/>
              <a:t>7:00</a:t>
            </a:r>
            <a:endParaRPr lang="en-US" dirty="0"/>
          </a:p>
        </p:txBody>
      </p:sp>
      <p:sp>
        <p:nvSpPr>
          <p:cNvPr id="13" name="TextBox 12"/>
          <p:cNvSpPr txBox="1"/>
          <p:nvPr/>
        </p:nvSpPr>
        <p:spPr>
          <a:xfrm>
            <a:off x="2763627" y="5735942"/>
            <a:ext cx="284052" cy="369332"/>
          </a:xfrm>
          <a:prstGeom prst="rect">
            <a:avLst/>
          </a:prstGeom>
          <a:noFill/>
        </p:spPr>
        <p:txBody>
          <a:bodyPr wrap="none" rtlCol="0">
            <a:spAutoFit/>
          </a:bodyPr>
          <a:lstStyle/>
          <a:p>
            <a:r>
              <a:rPr lang="en-US" dirty="0" smtClean="0"/>
              <a:t>x</a:t>
            </a:r>
            <a:endParaRPr lang="en-US" dirty="0"/>
          </a:p>
        </p:txBody>
      </p:sp>
      <p:sp>
        <p:nvSpPr>
          <p:cNvPr id="14" name="TextBox 13"/>
          <p:cNvSpPr txBox="1"/>
          <p:nvPr/>
        </p:nvSpPr>
        <p:spPr>
          <a:xfrm>
            <a:off x="5858349" y="5413339"/>
            <a:ext cx="5598143" cy="923330"/>
          </a:xfrm>
          <a:prstGeom prst="rect">
            <a:avLst/>
          </a:prstGeom>
          <a:noFill/>
        </p:spPr>
        <p:txBody>
          <a:bodyPr wrap="square" rtlCol="0">
            <a:spAutoFit/>
          </a:bodyPr>
          <a:lstStyle/>
          <a:p>
            <a:r>
              <a:rPr lang="en-US" dirty="0" smtClean="0"/>
              <a:t>This car starts loading at 7:00 AM and will take 5 hours to load.  This means that the car will be ready to send to Buffalo at 12:00 noon.</a:t>
            </a:r>
            <a:endParaRPr lang="en-US" dirty="0"/>
          </a:p>
        </p:txBody>
      </p:sp>
    </p:spTree>
    <p:extLst>
      <p:ext uri="{BB962C8B-B14F-4D97-AF65-F5344CB8AC3E}">
        <p14:creationId xmlns:p14="http://schemas.microsoft.com/office/powerpoint/2010/main" val="39902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8" grpId="0"/>
      <p:bldP spid="11"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65568" y="2143908"/>
            <a:ext cx="1542089" cy="369332"/>
          </a:xfrm>
          <a:prstGeom prst="rect">
            <a:avLst/>
          </a:prstGeom>
          <a:noFill/>
        </p:spPr>
        <p:txBody>
          <a:bodyPr wrap="none" rtlCol="0">
            <a:spAutoFit/>
          </a:bodyPr>
          <a:lstStyle/>
          <a:p>
            <a:r>
              <a:rPr lang="en-US" dirty="0" smtClean="0"/>
              <a:t>2013 - Present</a:t>
            </a:r>
            <a:endParaRPr lang="en-US" dirty="0"/>
          </a:p>
        </p:txBody>
      </p:sp>
      <p:sp>
        <p:nvSpPr>
          <p:cNvPr id="6" name="TextBox 5"/>
          <p:cNvSpPr txBox="1"/>
          <p:nvPr/>
        </p:nvSpPr>
        <p:spPr>
          <a:xfrm>
            <a:off x="3330972" y="2143908"/>
            <a:ext cx="1401346" cy="369332"/>
          </a:xfrm>
          <a:prstGeom prst="rect">
            <a:avLst/>
          </a:prstGeom>
          <a:noFill/>
        </p:spPr>
        <p:txBody>
          <a:bodyPr wrap="none" rtlCol="0">
            <a:spAutoFit/>
          </a:bodyPr>
          <a:lstStyle/>
          <a:p>
            <a:r>
              <a:rPr lang="en-US" dirty="0" smtClean="0"/>
              <a:t>2009 - 2013v</a:t>
            </a:r>
            <a:endParaRPr lang="en-US" dirty="0"/>
          </a:p>
        </p:txBody>
      </p:sp>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906" y="270178"/>
            <a:ext cx="2408349" cy="64784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174" y="270178"/>
            <a:ext cx="3822111" cy="6397657"/>
          </a:xfrm>
          <a:prstGeom prst="rect">
            <a:avLst/>
          </a:prstGeom>
        </p:spPr>
      </p:pic>
      <p:sp>
        <p:nvSpPr>
          <p:cNvPr id="5" name="TextBox 4"/>
          <p:cNvSpPr txBox="1"/>
          <p:nvPr/>
        </p:nvSpPr>
        <p:spPr>
          <a:xfrm>
            <a:off x="592184" y="2143908"/>
            <a:ext cx="2211976" cy="923330"/>
          </a:xfrm>
          <a:prstGeom prst="rect">
            <a:avLst/>
          </a:prstGeom>
          <a:noFill/>
        </p:spPr>
        <p:txBody>
          <a:bodyPr wrap="square" rtlCol="0">
            <a:spAutoFit/>
          </a:bodyPr>
          <a:lstStyle/>
          <a:p>
            <a:r>
              <a:rPr lang="en-US" dirty="0" smtClean="0"/>
              <a:t>Switch Lists used by both the Erie and the Lehigh Valley. </a:t>
            </a:r>
            <a:endParaRPr lang="en-US" dirty="0"/>
          </a:p>
        </p:txBody>
      </p:sp>
    </p:spTree>
    <p:extLst>
      <p:ext uri="{BB962C8B-B14F-4D97-AF65-F5344CB8AC3E}">
        <p14:creationId xmlns:p14="http://schemas.microsoft.com/office/powerpoint/2010/main" val="40095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9237" y="232011"/>
            <a:ext cx="8322860" cy="6242146"/>
          </a:xfrm>
          <a:prstGeom prst="rect">
            <a:avLst/>
          </a:prstGeom>
        </p:spPr>
      </p:pic>
    </p:spTree>
    <p:extLst>
      <p:ext uri="{BB962C8B-B14F-4D97-AF65-F5344CB8AC3E}">
        <p14:creationId xmlns:p14="http://schemas.microsoft.com/office/powerpoint/2010/main" val="1147571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038" y="440634"/>
            <a:ext cx="7497449" cy="5979216"/>
          </a:xfrm>
          <a:prstGeom prst="rect">
            <a:avLst/>
          </a:prstGeom>
        </p:spPr>
      </p:pic>
      <p:sp>
        <p:nvSpPr>
          <p:cNvPr id="4" name="TextBox 3"/>
          <p:cNvSpPr txBox="1"/>
          <p:nvPr/>
        </p:nvSpPr>
        <p:spPr>
          <a:xfrm>
            <a:off x="2038349" y="6219091"/>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2008</a:t>
            </a:r>
          </a:p>
        </p:txBody>
      </p:sp>
    </p:spTree>
    <p:extLst>
      <p:ext uri="{BB962C8B-B14F-4D97-AF65-F5344CB8AC3E}">
        <p14:creationId xmlns:p14="http://schemas.microsoft.com/office/powerpoint/2010/main" val="350541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279" y="489997"/>
            <a:ext cx="8760823" cy="6036277"/>
          </a:xfrm>
          <a:prstGeom prst="rect">
            <a:avLst/>
          </a:prstGeom>
        </p:spPr>
      </p:pic>
    </p:spTree>
    <p:extLst>
      <p:ext uri="{BB962C8B-B14F-4D97-AF65-F5344CB8AC3E}">
        <p14:creationId xmlns:p14="http://schemas.microsoft.com/office/powerpoint/2010/main" val="4777672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463" y="470629"/>
            <a:ext cx="2007159" cy="6324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7165" y="463914"/>
            <a:ext cx="1995457" cy="6338029"/>
          </a:xfrm>
          <a:prstGeom prst="rect">
            <a:avLst/>
          </a:prstGeom>
        </p:spPr>
      </p:pic>
      <p:sp>
        <p:nvSpPr>
          <p:cNvPr id="5" name="Rectangle 4"/>
          <p:cNvSpPr/>
          <p:nvPr/>
        </p:nvSpPr>
        <p:spPr>
          <a:xfrm>
            <a:off x="6209212" y="2149568"/>
            <a:ext cx="4781005" cy="1754326"/>
          </a:xfrm>
          <a:prstGeom prst="rect">
            <a:avLst/>
          </a:prstGeom>
        </p:spPr>
        <p:txBody>
          <a:bodyPr wrap="square">
            <a:spAutoFit/>
          </a:bodyPr>
          <a:lstStyle/>
          <a:p>
            <a:r>
              <a:rPr lang="en-US" dirty="0" smtClean="0"/>
              <a:t>Originally the agent would fill out by hand a two sided switch list.  The </a:t>
            </a:r>
            <a:r>
              <a:rPr lang="en-US" dirty="0"/>
              <a:t>yard crew </a:t>
            </a:r>
            <a:r>
              <a:rPr lang="en-US" dirty="0" smtClean="0"/>
              <a:t>would get the switch list.  </a:t>
            </a:r>
            <a:r>
              <a:rPr lang="en-US" dirty="0"/>
              <a:t>The A side of the switch list is for east bound cars off of the car </a:t>
            </a:r>
            <a:r>
              <a:rPr lang="en-US" dirty="0" smtClean="0"/>
              <a:t>float, and the </a:t>
            </a:r>
            <a:r>
              <a:rPr lang="en-US" dirty="0"/>
              <a:t>B side is for yard moves including cars moving to the west bound car float.</a:t>
            </a:r>
          </a:p>
        </p:txBody>
      </p:sp>
    </p:spTree>
    <p:extLst>
      <p:ext uri="{BB962C8B-B14F-4D97-AF65-F5344CB8AC3E}">
        <p14:creationId xmlns:p14="http://schemas.microsoft.com/office/powerpoint/2010/main" val="37706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477" y="139449"/>
            <a:ext cx="8849033" cy="6636775"/>
          </a:xfrm>
          <a:prstGeom prst="rect">
            <a:avLst/>
          </a:prstGeom>
        </p:spPr>
      </p:pic>
    </p:spTree>
    <p:extLst>
      <p:ext uri="{BB962C8B-B14F-4D97-AF65-F5344CB8AC3E}">
        <p14:creationId xmlns:p14="http://schemas.microsoft.com/office/powerpoint/2010/main" val="2978624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468" y="1556657"/>
            <a:ext cx="9144000" cy="4876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468" y="1556657"/>
            <a:ext cx="9144000" cy="4895850"/>
          </a:xfrm>
          <a:prstGeom prst="rect">
            <a:avLst/>
          </a:prstGeom>
        </p:spPr>
      </p:pic>
    </p:spTree>
    <p:extLst>
      <p:ext uri="{BB962C8B-B14F-4D97-AF65-F5344CB8AC3E}">
        <p14:creationId xmlns:p14="http://schemas.microsoft.com/office/powerpoint/2010/main" val="17065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60938"/>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Paperwork!</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637" y="244052"/>
            <a:ext cx="3822111" cy="6397657"/>
          </a:xfrm>
          <a:prstGeom prst="rect">
            <a:avLst/>
          </a:prstGeom>
        </p:spPr>
      </p:pic>
      <p:sp>
        <p:nvSpPr>
          <p:cNvPr id="4" name="TextBox 3"/>
          <p:cNvSpPr txBox="1"/>
          <p:nvPr/>
        </p:nvSpPr>
        <p:spPr>
          <a:xfrm>
            <a:off x="8011886" y="1497874"/>
            <a:ext cx="3979818" cy="923330"/>
          </a:xfrm>
          <a:prstGeom prst="rect">
            <a:avLst/>
          </a:prstGeom>
          <a:noFill/>
        </p:spPr>
        <p:txBody>
          <a:bodyPr wrap="square" rtlCol="0">
            <a:spAutoFit/>
          </a:bodyPr>
          <a:lstStyle/>
          <a:p>
            <a:r>
              <a:rPr lang="en-US" dirty="0" smtClean="0"/>
              <a:t>The new switch list is generated by the software and is printed out and handed to the yard crews.</a:t>
            </a:r>
            <a:endParaRPr lang="en-US" dirty="0"/>
          </a:p>
        </p:txBody>
      </p:sp>
    </p:spTree>
    <p:extLst>
      <p:ext uri="{BB962C8B-B14F-4D97-AF65-F5344CB8AC3E}">
        <p14:creationId xmlns:p14="http://schemas.microsoft.com/office/powerpoint/2010/main" val="4138923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Lehigh Valley’s 27</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690" y="134870"/>
            <a:ext cx="2502310" cy="1701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483" y="2213204"/>
            <a:ext cx="10058400" cy="4070693"/>
          </a:xfrm>
          <a:prstGeom prst="rect">
            <a:avLst/>
          </a:prstGeom>
        </p:spPr>
      </p:pic>
    </p:spTree>
    <p:extLst>
      <p:ext uri="{BB962C8B-B14F-4D97-AF65-F5344CB8AC3E}">
        <p14:creationId xmlns:p14="http://schemas.microsoft.com/office/powerpoint/2010/main" val="33675009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Lehigh Valley’s 27</a:t>
            </a:r>
            <a:r>
              <a:rPr lang="en-US" sz="1800" kern="1200" baseline="30000" dirty="0" smtClean="0">
                <a:solidFill>
                  <a:schemeClr val="tx1"/>
                </a:solidFill>
                <a:latin typeface="+mn-lt"/>
                <a:ea typeface="+mn-ea"/>
                <a:cs typeface="+mn-cs"/>
              </a:rPr>
              <a:t>th</a:t>
            </a:r>
            <a:r>
              <a:rPr lang="en-US" sz="1800" kern="1200" dirty="0" smtClean="0">
                <a:solidFill>
                  <a:schemeClr val="tx1"/>
                </a:solidFill>
                <a:latin typeface="+mn-lt"/>
                <a:ea typeface="+mn-ea"/>
                <a:cs typeface="+mn-cs"/>
              </a:rPr>
              <a:t> 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690" y="134870"/>
            <a:ext cx="2502310" cy="1701571"/>
          </a:xfrm>
          <a:prstGeom prst="rect">
            <a:avLst/>
          </a:prstGeom>
        </p:spPr>
      </p:pic>
      <p:sp>
        <p:nvSpPr>
          <p:cNvPr id="6" name="TextBox 5"/>
          <p:cNvSpPr txBox="1"/>
          <p:nvPr/>
        </p:nvSpPr>
        <p:spPr>
          <a:xfrm>
            <a:off x="2462347" y="2224090"/>
            <a:ext cx="5941424" cy="1477328"/>
          </a:xfrm>
          <a:prstGeom prst="rect">
            <a:avLst/>
          </a:prstGeom>
          <a:noFill/>
        </p:spPr>
        <p:txBody>
          <a:bodyPr wrap="square" rtlCol="0">
            <a:spAutoFit/>
          </a:bodyPr>
          <a:lstStyle/>
          <a:p>
            <a:r>
              <a:rPr lang="en-US" sz="1800" kern="1200" dirty="0" smtClean="0">
                <a:solidFill>
                  <a:schemeClr val="tx1"/>
                </a:solidFill>
                <a:latin typeface="+mn-lt"/>
                <a:ea typeface="+mn-ea"/>
                <a:cs typeface="+mn-cs"/>
              </a:rPr>
              <a:t>Car Float:  14 Cars</a:t>
            </a:r>
          </a:p>
          <a:p>
            <a:r>
              <a:rPr lang="en-US" dirty="0" smtClean="0"/>
              <a:t>Yard Capacity: 55 Cars</a:t>
            </a:r>
          </a:p>
          <a:p>
            <a:r>
              <a:rPr lang="en-US" sz="1800" kern="1200" dirty="0" smtClean="0">
                <a:solidFill>
                  <a:schemeClr val="tx1"/>
                </a:solidFill>
                <a:latin typeface="+mn-lt"/>
                <a:ea typeface="+mn-ea"/>
                <a:cs typeface="+mn-cs"/>
              </a:rPr>
              <a:t>Services Terminal Stores: 12 Cars</a:t>
            </a:r>
          </a:p>
          <a:p>
            <a:endParaRPr lang="en-US" dirty="0"/>
          </a:p>
          <a:p>
            <a:r>
              <a:rPr lang="en-US" sz="1800" kern="1200" dirty="0" smtClean="0">
                <a:solidFill>
                  <a:schemeClr val="tx1"/>
                </a:solidFill>
                <a:latin typeface="+mn-lt"/>
                <a:ea typeface="+mn-ea"/>
                <a:cs typeface="+mn-cs"/>
              </a:rPr>
              <a:t>2 – 3 Car Floats per Session: 56 – 84 Cars per session </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827266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Erie’s 28</a:t>
            </a:r>
            <a:r>
              <a:rPr lang="en-US" baseline="30000" dirty="0" smtClean="0"/>
              <a:t>th</a:t>
            </a:r>
            <a:r>
              <a:rPr lang="en-US" dirty="0" smtClean="0"/>
              <a:t> </a:t>
            </a:r>
            <a:r>
              <a:rPr lang="en-US" sz="1800" kern="1200" dirty="0" smtClean="0">
                <a:solidFill>
                  <a:schemeClr val="tx1"/>
                </a:solidFill>
                <a:latin typeface="+mn-lt"/>
                <a:ea typeface="+mn-ea"/>
                <a:cs typeface="+mn-cs"/>
              </a:rPr>
              <a:t>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134870"/>
            <a:ext cx="1701571" cy="170157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7" t="-806" r="217" b="55681"/>
          <a:stretch/>
        </p:blipFill>
        <p:spPr>
          <a:xfrm>
            <a:off x="1431841" y="2471350"/>
            <a:ext cx="10058400" cy="3025935"/>
          </a:xfrm>
          <a:prstGeom prst="rect">
            <a:avLst/>
          </a:prstGeom>
        </p:spPr>
      </p:pic>
    </p:spTree>
    <p:extLst>
      <p:ext uri="{BB962C8B-B14F-4D97-AF65-F5344CB8AC3E}">
        <p14:creationId xmlns:p14="http://schemas.microsoft.com/office/powerpoint/2010/main" val="10716666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Erie’s 28</a:t>
            </a:r>
            <a:r>
              <a:rPr lang="en-US" baseline="30000" dirty="0" smtClean="0"/>
              <a:t>th</a:t>
            </a:r>
            <a:r>
              <a:rPr lang="en-US" dirty="0" smtClean="0"/>
              <a:t> </a:t>
            </a:r>
            <a:r>
              <a:rPr lang="en-US" sz="1800" kern="1200" dirty="0" smtClean="0">
                <a:solidFill>
                  <a:schemeClr val="tx1"/>
                </a:solidFill>
                <a:latin typeface="+mn-lt"/>
                <a:ea typeface="+mn-ea"/>
                <a:cs typeface="+mn-cs"/>
              </a:rPr>
              <a:t>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134870"/>
            <a:ext cx="1701571" cy="1701571"/>
          </a:xfrm>
          <a:prstGeom prst="rect">
            <a:avLst/>
          </a:prstGeom>
        </p:spPr>
      </p:pic>
      <p:sp>
        <p:nvSpPr>
          <p:cNvPr id="6" name="TextBox 5"/>
          <p:cNvSpPr txBox="1"/>
          <p:nvPr/>
        </p:nvSpPr>
        <p:spPr>
          <a:xfrm>
            <a:off x="2462347" y="2224090"/>
            <a:ext cx="5941424" cy="1477328"/>
          </a:xfrm>
          <a:prstGeom prst="rect">
            <a:avLst/>
          </a:prstGeom>
          <a:noFill/>
        </p:spPr>
        <p:txBody>
          <a:bodyPr wrap="square" rtlCol="0">
            <a:spAutoFit/>
          </a:bodyPr>
          <a:lstStyle/>
          <a:p>
            <a:r>
              <a:rPr lang="en-US" sz="1800" kern="1200" dirty="0" smtClean="0">
                <a:solidFill>
                  <a:schemeClr val="tx1"/>
                </a:solidFill>
                <a:latin typeface="+mn-lt"/>
                <a:ea typeface="+mn-ea"/>
                <a:cs typeface="+mn-cs"/>
              </a:rPr>
              <a:t>Car Float:  17 Cars</a:t>
            </a:r>
          </a:p>
          <a:p>
            <a:r>
              <a:rPr lang="en-US" dirty="0" smtClean="0"/>
              <a:t>Yard Capacity: 59 Cars</a:t>
            </a:r>
          </a:p>
          <a:p>
            <a:r>
              <a:rPr lang="en-US" sz="1800" kern="1200" dirty="0" smtClean="0">
                <a:solidFill>
                  <a:schemeClr val="tx1"/>
                </a:solidFill>
                <a:latin typeface="+mn-lt"/>
                <a:ea typeface="+mn-ea"/>
                <a:cs typeface="+mn-cs"/>
              </a:rPr>
              <a:t>Services Terminal Stores: 12 Cars</a:t>
            </a:r>
          </a:p>
          <a:p>
            <a:endParaRPr lang="en-US" dirty="0"/>
          </a:p>
          <a:p>
            <a:r>
              <a:rPr lang="en-US" sz="1800" kern="1200" dirty="0" smtClean="0">
                <a:solidFill>
                  <a:schemeClr val="tx1"/>
                </a:solidFill>
                <a:latin typeface="+mn-lt"/>
                <a:ea typeface="+mn-ea"/>
                <a:cs typeface="+mn-cs"/>
              </a:rPr>
              <a:t>2 – 3 Car Floats per Session: 68 – 102 Cars per session </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415610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New York Central’s 33</a:t>
            </a:r>
            <a:r>
              <a:rPr lang="en-US" baseline="30000" dirty="0" smtClean="0"/>
              <a:t>rd</a:t>
            </a:r>
            <a:r>
              <a:rPr lang="en-US" dirty="0" smtClean="0"/>
              <a:t> </a:t>
            </a:r>
            <a:r>
              <a:rPr lang="en-US" sz="1800" kern="1200" dirty="0" smtClean="0">
                <a:solidFill>
                  <a:schemeClr val="tx1"/>
                </a:solidFill>
                <a:latin typeface="+mn-lt"/>
                <a:ea typeface="+mn-ea"/>
                <a:cs typeface="+mn-cs"/>
              </a:rPr>
              <a:t>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443280"/>
            <a:ext cx="1701571" cy="108475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997" y="2006403"/>
            <a:ext cx="7608395" cy="4755247"/>
          </a:xfrm>
          <a:prstGeom prst="rect">
            <a:avLst/>
          </a:prstGeom>
        </p:spPr>
      </p:pic>
    </p:spTree>
    <p:extLst>
      <p:ext uri="{BB962C8B-B14F-4D97-AF65-F5344CB8AC3E}">
        <p14:creationId xmlns:p14="http://schemas.microsoft.com/office/powerpoint/2010/main" val="2154625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363" y="127520"/>
            <a:ext cx="9059038" cy="6569842"/>
          </a:xfrm>
          <a:prstGeom prst="rect">
            <a:avLst/>
          </a:prstGeom>
        </p:spPr>
      </p:pic>
    </p:spTree>
    <p:extLst>
      <p:ext uri="{BB962C8B-B14F-4D97-AF65-F5344CB8AC3E}">
        <p14:creationId xmlns:p14="http://schemas.microsoft.com/office/powerpoint/2010/main" val="18358109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New York Central’s 33</a:t>
            </a:r>
            <a:r>
              <a:rPr lang="en-US" baseline="30000" dirty="0" smtClean="0"/>
              <a:t>rd</a:t>
            </a:r>
            <a:r>
              <a:rPr lang="en-US" dirty="0" smtClean="0"/>
              <a:t> </a:t>
            </a:r>
            <a:r>
              <a:rPr lang="en-US" sz="1800" kern="1200" dirty="0" smtClean="0">
                <a:solidFill>
                  <a:schemeClr val="tx1"/>
                </a:solidFill>
                <a:latin typeface="+mn-lt"/>
                <a:ea typeface="+mn-ea"/>
                <a:cs typeface="+mn-cs"/>
              </a:rPr>
              <a:t>Street Station</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443280"/>
            <a:ext cx="1701571" cy="1084751"/>
          </a:xfrm>
          <a:prstGeom prst="rect">
            <a:avLst/>
          </a:prstGeom>
        </p:spPr>
      </p:pic>
      <p:sp>
        <p:nvSpPr>
          <p:cNvPr id="6" name="TextBox 5"/>
          <p:cNvSpPr txBox="1"/>
          <p:nvPr/>
        </p:nvSpPr>
        <p:spPr>
          <a:xfrm>
            <a:off x="2462347" y="2224090"/>
            <a:ext cx="5941424" cy="1477328"/>
          </a:xfrm>
          <a:prstGeom prst="rect">
            <a:avLst/>
          </a:prstGeom>
          <a:noFill/>
        </p:spPr>
        <p:txBody>
          <a:bodyPr wrap="square" rtlCol="0">
            <a:spAutoFit/>
          </a:bodyPr>
          <a:lstStyle/>
          <a:p>
            <a:r>
              <a:rPr lang="en-US" dirty="0" smtClean="0"/>
              <a:t>Yard Capacity: 130 Cars</a:t>
            </a:r>
          </a:p>
          <a:p>
            <a:r>
              <a:rPr lang="en-US" sz="1800" kern="1200" dirty="0" smtClean="0">
                <a:solidFill>
                  <a:schemeClr val="tx1"/>
                </a:solidFill>
                <a:latin typeface="+mn-lt"/>
                <a:ea typeface="+mn-ea"/>
                <a:cs typeface="+mn-cs"/>
              </a:rPr>
              <a:t>Services Terminal Stores: 22 Cars</a:t>
            </a:r>
          </a:p>
          <a:p>
            <a:endParaRPr lang="en-US" dirty="0"/>
          </a:p>
          <a:p>
            <a:r>
              <a:rPr lang="en-US" dirty="0" smtClean="0"/>
              <a:t>6 - 20 Car East Bound Trains</a:t>
            </a:r>
            <a:r>
              <a:rPr lang="en-US" sz="1800" kern="1200" dirty="0" smtClean="0">
                <a:solidFill>
                  <a:schemeClr val="tx1"/>
                </a:solidFill>
                <a:latin typeface="+mn-lt"/>
                <a:ea typeface="+mn-ea"/>
                <a:cs typeface="+mn-cs"/>
              </a:rPr>
              <a:t>: 120 Cars per session</a:t>
            </a:r>
          </a:p>
          <a:p>
            <a:r>
              <a:rPr lang="en-US" dirty="0" smtClean="0"/>
              <a:t>5 – 20 to 25 Car West Bound Trains: 120 Per Session </a:t>
            </a:r>
            <a:r>
              <a:rPr lang="en-US" sz="1800" kern="1200" dirty="0" smtClean="0">
                <a:solidFill>
                  <a:schemeClr val="tx1"/>
                </a:solidFill>
                <a:latin typeface="+mn-lt"/>
                <a:ea typeface="+mn-ea"/>
                <a:cs typeface="+mn-cs"/>
              </a:rPr>
              <a:t> </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22363540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New York Central’s 30</a:t>
            </a:r>
            <a:r>
              <a:rPr lang="en-US" baseline="30000" dirty="0" smtClean="0"/>
              <a:t>th</a:t>
            </a:r>
            <a:r>
              <a:rPr lang="en-US" dirty="0" smtClean="0"/>
              <a:t> S</a:t>
            </a:r>
            <a:r>
              <a:rPr lang="en-US" sz="1800" kern="1200" dirty="0" smtClean="0">
                <a:solidFill>
                  <a:schemeClr val="tx1"/>
                </a:solidFill>
                <a:latin typeface="+mn-lt"/>
                <a:ea typeface="+mn-ea"/>
                <a:cs typeface="+mn-cs"/>
              </a:rPr>
              <a:t>treet Branch</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443280"/>
            <a:ext cx="1701571" cy="10847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436" y="2115825"/>
            <a:ext cx="7104623" cy="45979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501" y="2101191"/>
            <a:ext cx="6997140" cy="4527561"/>
          </a:xfrm>
          <a:prstGeom prst="rect">
            <a:avLst/>
          </a:prstGeom>
        </p:spPr>
      </p:pic>
    </p:spTree>
    <p:extLst>
      <p:ext uri="{BB962C8B-B14F-4D97-AF65-F5344CB8AC3E}">
        <p14:creationId xmlns:p14="http://schemas.microsoft.com/office/powerpoint/2010/main" val="21052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443280"/>
            <a:ext cx="1701571" cy="10847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896" y="103258"/>
            <a:ext cx="5875610" cy="6588488"/>
          </a:xfrm>
          <a:prstGeom prst="rect">
            <a:avLst/>
          </a:prstGeom>
        </p:spPr>
      </p:pic>
    </p:spTree>
    <p:extLst>
      <p:ext uri="{BB962C8B-B14F-4D97-AF65-F5344CB8AC3E}">
        <p14:creationId xmlns:p14="http://schemas.microsoft.com/office/powerpoint/2010/main" val="2906360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New York Central’s 30</a:t>
            </a:r>
            <a:r>
              <a:rPr lang="en-US" baseline="30000" dirty="0" smtClean="0"/>
              <a:t>th</a:t>
            </a:r>
            <a:r>
              <a:rPr lang="en-US" dirty="0" smtClean="0"/>
              <a:t> S</a:t>
            </a:r>
            <a:r>
              <a:rPr lang="en-US" sz="1800" kern="1200" dirty="0" smtClean="0">
                <a:solidFill>
                  <a:schemeClr val="tx1"/>
                </a:solidFill>
                <a:latin typeface="+mn-lt"/>
                <a:ea typeface="+mn-ea"/>
                <a:cs typeface="+mn-cs"/>
              </a:rPr>
              <a:t>treet Branch</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059" y="443280"/>
            <a:ext cx="1701571" cy="1084751"/>
          </a:xfrm>
          <a:prstGeom prst="rect">
            <a:avLst/>
          </a:prstGeom>
        </p:spPr>
      </p:pic>
      <p:sp>
        <p:nvSpPr>
          <p:cNvPr id="6" name="TextBox 5"/>
          <p:cNvSpPr txBox="1"/>
          <p:nvPr/>
        </p:nvSpPr>
        <p:spPr>
          <a:xfrm>
            <a:off x="2462347" y="2224090"/>
            <a:ext cx="5941424" cy="1754326"/>
          </a:xfrm>
          <a:prstGeom prst="rect">
            <a:avLst/>
          </a:prstGeom>
          <a:noFill/>
        </p:spPr>
        <p:txBody>
          <a:bodyPr wrap="square" rtlCol="0">
            <a:spAutoFit/>
          </a:bodyPr>
          <a:lstStyle/>
          <a:p>
            <a:r>
              <a:rPr lang="en-US" dirty="0" smtClean="0"/>
              <a:t>Branch Capacity: 132 Cars</a:t>
            </a:r>
          </a:p>
          <a:p>
            <a:r>
              <a:rPr lang="en-US" sz="1800" kern="1200" dirty="0" smtClean="0">
                <a:solidFill>
                  <a:schemeClr val="tx1"/>
                </a:solidFill>
                <a:latin typeface="+mn-lt"/>
                <a:ea typeface="+mn-ea"/>
                <a:cs typeface="+mn-cs"/>
              </a:rPr>
              <a:t>St. John’s Park Station: 71 Cars</a:t>
            </a:r>
          </a:p>
          <a:p>
            <a:endParaRPr lang="en-US" dirty="0"/>
          </a:p>
          <a:p>
            <a:r>
              <a:rPr lang="en-US" dirty="0" smtClean="0"/>
              <a:t>6 - 20 Car East Bound Trains</a:t>
            </a:r>
            <a:r>
              <a:rPr lang="en-US" sz="1800" kern="1200" dirty="0" smtClean="0">
                <a:solidFill>
                  <a:schemeClr val="tx1"/>
                </a:solidFill>
                <a:latin typeface="+mn-lt"/>
                <a:ea typeface="+mn-ea"/>
                <a:cs typeface="+mn-cs"/>
              </a:rPr>
              <a:t>: 120 Cars per session</a:t>
            </a:r>
          </a:p>
          <a:p>
            <a:r>
              <a:rPr lang="en-US" dirty="0" smtClean="0"/>
              <a:t>1 – 2 Mail Trains: 8 – 16 Cars Per Session</a:t>
            </a:r>
            <a:endParaRPr lang="en-US" sz="1800" kern="1200" dirty="0" smtClean="0">
              <a:solidFill>
                <a:schemeClr val="tx1"/>
              </a:solidFill>
              <a:latin typeface="+mn-lt"/>
              <a:ea typeface="+mn-ea"/>
              <a:cs typeface="+mn-cs"/>
            </a:endParaRPr>
          </a:p>
          <a:p>
            <a:r>
              <a:rPr lang="en-US" dirty="0" smtClean="0"/>
              <a:t>5 – 20 to 25 Car West Bound Trains: 120 Per Session </a:t>
            </a:r>
            <a:r>
              <a:rPr lang="en-US" sz="1800" kern="1200" dirty="0" smtClean="0">
                <a:solidFill>
                  <a:schemeClr val="tx1"/>
                </a:solidFill>
                <a:latin typeface="+mn-lt"/>
                <a:ea typeface="+mn-ea"/>
                <a:cs typeface="+mn-cs"/>
              </a:rPr>
              <a:t> </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3776678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Equipment and Traffic Flow</a:t>
            </a:r>
            <a:endParaRPr lang="en-US" sz="1800" kern="1200" dirty="0">
              <a:solidFill>
                <a:schemeClr val="tx1"/>
              </a:solidFill>
              <a:latin typeface="+mn-lt"/>
              <a:ea typeface="+mn-ea"/>
              <a:cs typeface="+mn-cs"/>
            </a:endParaRPr>
          </a:p>
        </p:txBody>
      </p:sp>
      <p:sp>
        <p:nvSpPr>
          <p:cNvPr id="3" name="TextBox 2"/>
          <p:cNvSpPr txBox="1"/>
          <p:nvPr/>
        </p:nvSpPr>
        <p:spPr>
          <a:xfrm>
            <a:off x="1671483" y="1637071"/>
            <a:ext cx="5946059" cy="369332"/>
          </a:xfrm>
          <a:prstGeom prst="rect">
            <a:avLst/>
          </a:prstGeom>
          <a:noFill/>
        </p:spPr>
        <p:txBody>
          <a:bodyPr wrap="square" rtlCol="0">
            <a:spAutoFit/>
          </a:bodyPr>
          <a:lstStyle/>
          <a:p>
            <a:r>
              <a:rPr lang="en-US" dirty="0" smtClean="0"/>
              <a:t>The New York Harbor Railroad</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502" y="443280"/>
            <a:ext cx="1440684" cy="1084751"/>
          </a:xfrm>
          <a:prstGeom prst="rect">
            <a:avLst/>
          </a:prstGeom>
        </p:spPr>
      </p:pic>
      <p:sp>
        <p:nvSpPr>
          <p:cNvPr id="6" name="TextBox 5"/>
          <p:cNvSpPr txBox="1"/>
          <p:nvPr/>
        </p:nvSpPr>
        <p:spPr>
          <a:xfrm>
            <a:off x="2462347" y="2224090"/>
            <a:ext cx="5941424" cy="369332"/>
          </a:xfrm>
          <a:prstGeom prst="rect">
            <a:avLst/>
          </a:prstGeom>
          <a:noFill/>
        </p:spPr>
        <p:txBody>
          <a:bodyPr wrap="square" rtlCol="0">
            <a:spAutoFit/>
          </a:bodyPr>
          <a:lstStyle/>
          <a:p>
            <a:r>
              <a:rPr lang="en-US" dirty="0" smtClean="0"/>
              <a:t>Cars moved through out the session:</a:t>
            </a:r>
          </a:p>
        </p:txBody>
      </p:sp>
      <p:sp>
        <p:nvSpPr>
          <p:cNvPr id="5" name="TextBox 4"/>
          <p:cNvSpPr txBox="1"/>
          <p:nvPr/>
        </p:nvSpPr>
        <p:spPr>
          <a:xfrm>
            <a:off x="4040372" y="2998381"/>
            <a:ext cx="2220673" cy="369332"/>
          </a:xfrm>
          <a:prstGeom prst="rect">
            <a:avLst/>
          </a:prstGeom>
          <a:noFill/>
        </p:spPr>
        <p:txBody>
          <a:bodyPr wrap="none" rtlCol="0">
            <a:spAutoFit/>
          </a:bodyPr>
          <a:lstStyle/>
          <a:p>
            <a:r>
              <a:rPr lang="en-US" dirty="0" smtClean="0"/>
              <a:t>612 – 682 Per Session</a:t>
            </a:r>
          </a:p>
        </p:txBody>
      </p:sp>
      <p:sp>
        <p:nvSpPr>
          <p:cNvPr id="7" name="Rectangle 6"/>
          <p:cNvSpPr/>
          <p:nvPr/>
        </p:nvSpPr>
        <p:spPr>
          <a:xfrm>
            <a:off x="3883711" y="3426492"/>
            <a:ext cx="3864584" cy="369332"/>
          </a:xfrm>
          <a:prstGeom prst="rect">
            <a:avLst/>
          </a:prstGeom>
        </p:spPr>
        <p:txBody>
          <a:bodyPr wrap="none">
            <a:spAutoFit/>
          </a:bodyPr>
          <a:lstStyle/>
          <a:p>
            <a:r>
              <a:rPr lang="en-US" dirty="0" smtClean="0"/>
              <a:t>1,224 – 1,364 Per </a:t>
            </a:r>
            <a:r>
              <a:rPr lang="en-US" dirty="0"/>
              <a:t>24 Hours (2 Sessions)</a:t>
            </a:r>
            <a:endParaRPr lang="en-US" dirty="0"/>
          </a:p>
        </p:txBody>
      </p:sp>
    </p:spTree>
    <p:extLst>
      <p:ext uri="{BB962C8B-B14F-4D97-AF65-F5344CB8AC3E}">
        <p14:creationId xmlns:p14="http://schemas.microsoft.com/office/powerpoint/2010/main" val="209964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812" y="146540"/>
            <a:ext cx="4684542" cy="369332"/>
          </a:xfrm>
          <a:prstGeom prst="rect">
            <a:avLst/>
          </a:prstGeom>
          <a:noFill/>
        </p:spPr>
        <p:txBody>
          <a:bodyPr wrap="square" rtlCol="0">
            <a:spAutoFit/>
          </a:bodyPr>
          <a:lstStyle/>
          <a:p>
            <a:r>
              <a:rPr lang="en-US" dirty="0" smtClean="0"/>
              <a:t>A Tour of The New York Harbor Railroad</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290" y="515872"/>
            <a:ext cx="7999826" cy="59998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290" y="515867"/>
            <a:ext cx="7999826" cy="59998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774" y="515867"/>
            <a:ext cx="8037335" cy="60280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767" y="487740"/>
            <a:ext cx="8074838" cy="605612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0767" y="487740"/>
            <a:ext cx="8074838" cy="605612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767" y="487740"/>
            <a:ext cx="8037342" cy="602800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0767" y="487740"/>
            <a:ext cx="8037342" cy="602800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0767" y="487740"/>
            <a:ext cx="8037342" cy="6028007"/>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0767" y="515867"/>
            <a:ext cx="8037342" cy="602800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0767" y="487740"/>
            <a:ext cx="8037342" cy="6028007"/>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0767" y="487735"/>
            <a:ext cx="8037342" cy="6028007"/>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8290" y="487735"/>
            <a:ext cx="7999819" cy="5999864"/>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38290" y="515867"/>
            <a:ext cx="7999819" cy="5999864"/>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9342" y="502656"/>
            <a:ext cx="8018024" cy="601351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44264" y="489726"/>
            <a:ext cx="8073365" cy="6055024"/>
          </a:xfrm>
          <a:prstGeom prst="rect">
            <a:avLst/>
          </a:prstGeom>
        </p:spPr>
      </p:pic>
    </p:spTree>
    <p:extLst>
      <p:ext uri="{BB962C8B-B14F-4D97-AF65-F5344CB8AC3E}">
        <p14:creationId xmlns:p14="http://schemas.microsoft.com/office/powerpoint/2010/main" val="360337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Questions?</a:t>
            </a:r>
            <a:endParaRPr lang="en-US" sz="1800" kern="1200" dirty="0">
              <a:solidFill>
                <a:schemeClr val="tx1"/>
              </a:solidFill>
              <a:latin typeface="+mn-lt"/>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947" y="250031"/>
            <a:ext cx="8582025" cy="6436519"/>
          </a:xfrm>
          <a:prstGeom prst="rect">
            <a:avLst/>
          </a:prstGeom>
        </p:spPr>
      </p:pic>
    </p:spTree>
    <p:extLst>
      <p:ext uri="{BB962C8B-B14F-4D97-AF65-F5344CB8AC3E}">
        <p14:creationId xmlns:p14="http://schemas.microsoft.com/office/powerpoint/2010/main" val="2341330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1060938"/>
            <a:ext cx="2791097" cy="369332"/>
          </a:xfrm>
          <a:prstGeom prst="rect">
            <a:avLst/>
          </a:prstGeom>
          <a:noFill/>
        </p:spPr>
        <p:txBody>
          <a:bodyPr wrap="square" rtlCol="0">
            <a:spAutoFit/>
          </a:bodyPr>
          <a:lstStyle/>
          <a:p>
            <a:r>
              <a:rPr lang="en-US" dirty="0" smtClean="0"/>
              <a:t>Questions?</a:t>
            </a:r>
            <a:endParaRPr lang="en-US" sz="1800" kern="1200" dirty="0">
              <a:solidFill>
                <a:schemeClr val="tx1"/>
              </a:solidFill>
              <a:latin typeface="+mn-lt"/>
              <a:ea typeface="+mn-ea"/>
              <a:cs typeface="+mn-cs"/>
            </a:endParaRPr>
          </a:p>
        </p:txBody>
      </p:sp>
      <p:sp>
        <p:nvSpPr>
          <p:cNvPr id="4" name="TextBox 3"/>
          <p:cNvSpPr txBox="1"/>
          <p:nvPr/>
        </p:nvSpPr>
        <p:spPr>
          <a:xfrm>
            <a:off x="3423684" y="2386748"/>
            <a:ext cx="5532524" cy="1446550"/>
          </a:xfrm>
          <a:prstGeom prst="rect">
            <a:avLst/>
          </a:prstGeom>
          <a:noFill/>
        </p:spPr>
        <p:txBody>
          <a:bodyPr wrap="square" rtlCol="0">
            <a:spAutoFit/>
          </a:bodyPr>
          <a:lstStyle/>
          <a:p>
            <a:r>
              <a:rPr lang="en-US" sz="8800" kern="1200" dirty="0" smtClean="0">
                <a:solidFill>
                  <a:schemeClr val="tx1"/>
                </a:solidFill>
                <a:latin typeface="+mn-lt"/>
                <a:ea typeface="+mn-ea"/>
                <a:cs typeface="+mn-cs"/>
              </a:rPr>
              <a:t>Thank </a:t>
            </a:r>
            <a:r>
              <a:rPr lang="en-US" sz="8800" kern="1200" dirty="0" smtClean="0">
                <a:solidFill>
                  <a:schemeClr val="tx1"/>
                </a:solidFill>
                <a:latin typeface="+mn-lt"/>
                <a:ea typeface="+mn-ea"/>
                <a:cs typeface="+mn-cs"/>
              </a:rPr>
              <a:t>You!</a:t>
            </a:r>
            <a:endParaRPr lang="en-US" sz="8800" kern="1200" dirty="0">
              <a:solidFill>
                <a:schemeClr val="tx1"/>
              </a:solidFill>
              <a:latin typeface="+mn-lt"/>
              <a:ea typeface="+mn-ea"/>
              <a:cs typeface="+mn-cs"/>
            </a:endParaRPr>
          </a:p>
        </p:txBody>
      </p:sp>
    </p:spTree>
    <p:extLst>
      <p:ext uri="{BB962C8B-B14F-4D97-AF65-F5344CB8AC3E}">
        <p14:creationId xmlns:p14="http://schemas.microsoft.com/office/powerpoint/2010/main" val="1876846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pic>
        <p:nvPicPr>
          <p:cNvPr id="5" name="Picture 5" descr="1954"/>
          <p:cNvPicPr>
            <a:picLocks noChangeAspect="1" noChangeArrowheads="1"/>
          </p:cNvPicPr>
          <p:nvPr/>
        </p:nvPicPr>
        <p:blipFill>
          <a:blip r:embed="rId2" cstate="print"/>
          <a:srcRect/>
          <a:stretch>
            <a:fillRect/>
          </a:stretch>
        </p:blipFill>
        <p:spPr bwMode="auto">
          <a:xfrm>
            <a:off x="2990849" y="647700"/>
            <a:ext cx="7458185" cy="5965825"/>
          </a:xfrm>
          <a:prstGeom prst="rect">
            <a:avLst/>
          </a:prstGeom>
          <a:noFill/>
          <a:ln w="9525">
            <a:noFill/>
            <a:miter lim="800000"/>
            <a:headEnd/>
            <a:tailEnd/>
          </a:ln>
        </p:spPr>
      </p:pic>
      <p:sp>
        <p:nvSpPr>
          <p:cNvPr id="6" name="TextBox 4"/>
          <p:cNvSpPr txBox="1">
            <a:spLocks noChangeArrowheads="1"/>
          </p:cNvSpPr>
          <p:nvPr/>
        </p:nvSpPr>
        <p:spPr bwMode="auto">
          <a:xfrm>
            <a:off x="6800850" y="1701519"/>
            <a:ext cx="2416878" cy="369332"/>
          </a:xfrm>
          <a:prstGeom prst="rect">
            <a:avLst/>
          </a:prstGeom>
          <a:noFill/>
          <a:ln w="9525">
            <a:noFill/>
            <a:miter lim="800000"/>
            <a:headEnd/>
            <a:tailEnd/>
          </a:ln>
        </p:spPr>
        <p:txBody>
          <a:bodyPr wrap="square">
            <a:spAutoFit/>
          </a:bodyPr>
          <a:lstStyle/>
          <a:p>
            <a:r>
              <a:rPr lang="en-US" dirty="0">
                <a:solidFill>
                  <a:srgbClr val="FFFF00"/>
                </a:solidFill>
              </a:rPr>
              <a:t>NYC </a:t>
            </a:r>
            <a:r>
              <a:rPr lang="en-US" dirty="0" smtClean="0">
                <a:solidFill>
                  <a:srgbClr val="FFFF00"/>
                </a:solidFill>
              </a:rPr>
              <a:t>33</a:t>
            </a:r>
            <a:r>
              <a:rPr lang="en-US" baseline="30000" dirty="0" smtClean="0">
                <a:solidFill>
                  <a:srgbClr val="FFFF00"/>
                </a:solidFill>
              </a:rPr>
              <a:t>rd</a:t>
            </a:r>
            <a:r>
              <a:rPr lang="en-US" dirty="0" smtClean="0">
                <a:solidFill>
                  <a:srgbClr val="FFFF00"/>
                </a:solidFill>
              </a:rPr>
              <a:t> Street Station</a:t>
            </a:r>
            <a:endParaRPr lang="en-US" dirty="0">
              <a:solidFill>
                <a:srgbClr val="FFFF00"/>
              </a:solidFill>
            </a:endParaRPr>
          </a:p>
        </p:txBody>
      </p:sp>
      <p:sp>
        <p:nvSpPr>
          <p:cNvPr id="7" name="TextBox 5"/>
          <p:cNvSpPr txBox="1">
            <a:spLocks noChangeArrowheads="1"/>
          </p:cNvSpPr>
          <p:nvPr/>
        </p:nvSpPr>
        <p:spPr bwMode="auto">
          <a:xfrm>
            <a:off x="9436974" y="2755338"/>
            <a:ext cx="1318914" cy="369332"/>
          </a:xfrm>
          <a:prstGeom prst="rect">
            <a:avLst/>
          </a:prstGeom>
          <a:noFill/>
          <a:ln w="9525">
            <a:noFill/>
            <a:miter lim="800000"/>
            <a:headEnd/>
            <a:tailEnd/>
          </a:ln>
        </p:spPr>
        <p:txBody>
          <a:bodyPr wrap="square">
            <a:spAutoFit/>
          </a:bodyPr>
          <a:lstStyle/>
          <a:p>
            <a:r>
              <a:rPr lang="en-US" dirty="0">
                <a:solidFill>
                  <a:srgbClr val="FFFF00"/>
                </a:solidFill>
              </a:rPr>
              <a:t>High </a:t>
            </a:r>
            <a:r>
              <a:rPr lang="en-US" dirty="0" smtClean="0">
                <a:solidFill>
                  <a:srgbClr val="FFFF00"/>
                </a:solidFill>
              </a:rPr>
              <a:t>Line</a:t>
            </a:r>
            <a:endParaRPr lang="en-US" dirty="0">
              <a:solidFill>
                <a:srgbClr val="FFFF00"/>
              </a:solidFill>
            </a:endParaRPr>
          </a:p>
        </p:txBody>
      </p:sp>
      <p:cxnSp>
        <p:nvCxnSpPr>
          <p:cNvPr id="8" name="Straight Arrow Connector 7"/>
          <p:cNvCxnSpPr>
            <a:stCxn id="7" idx="1"/>
          </p:cNvCxnSpPr>
          <p:nvPr/>
        </p:nvCxnSpPr>
        <p:spPr>
          <a:xfrm flipH="1">
            <a:off x="8751174" y="2940004"/>
            <a:ext cx="685800" cy="2474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 name="TextBox 9"/>
          <p:cNvSpPr txBox="1">
            <a:spLocks noChangeArrowheads="1"/>
          </p:cNvSpPr>
          <p:nvPr/>
        </p:nvSpPr>
        <p:spPr bwMode="auto">
          <a:xfrm>
            <a:off x="7784464" y="4034993"/>
            <a:ext cx="2025345" cy="369332"/>
          </a:xfrm>
          <a:prstGeom prst="rect">
            <a:avLst/>
          </a:prstGeom>
          <a:noFill/>
          <a:ln w="9525">
            <a:noFill/>
            <a:miter lim="800000"/>
            <a:headEnd/>
            <a:tailEnd/>
          </a:ln>
        </p:spPr>
        <p:txBody>
          <a:bodyPr wrap="square">
            <a:spAutoFit/>
          </a:bodyPr>
          <a:lstStyle/>
          <a:p>
            <a:r>
              <a:rPr lang="en-US" dirty="0">
                <a:solidFill>
                  <a:srgbClr val="FFFF00"/>
                </a:solidFill>
              </a:rPr>
              <a:t>28</a:t>
            </a:r>
            <a:r>
              <a:rPr lang="en-US" baseline="30000" dirty="0">
                <a:solidFill>
                  <a:srgbClr val="FFFF00"/>
                </a:solidFill>
              </a:rPr>
              <a:t>th</a:t>
            </a:r>
            <a:r>
              <a:rPr lang="en-US" dirty="0">
                <a:solidFill>
                  <a:srgbClr val="FFFF00"/>
                </a:solidFill>
              </a:rPr>
              <a:t> Street Yard</a:t>
            </a:r>
          </a:p>
        </p:txBody>
      </p:sp>
      <p:sp>
        <p:nvSpPr>
          <p:cNvPr id="10" name="TextBox 10"/>
          <p:cNvSpPr txBox="1">
            <a:spLocks noChangeArrowheads="1"/>
          </p:cNvSpPr>
          <p:nvPr/>
        </p:nvSpPr>
        <p:spPr bwMode="auto">
          <a:xfrm>
            <a:off x="7498786" y="4626445"/>
            <a:ext cx="2034380" cy="369332"/>
          </a:xfrm>
          <a:prstGeom prst="rect">
            <a:avLst/>
          </a:prstGeom>
          <a:noFill/>
          <a:ln w="9525">
            <a:noFill/>
            <a:miter lim="800000"/>
            <a:headEnd/>
            <a:tailEnd/>
          </a:ln>
        </p:spPr>
        <p:txBody>
          <a:bodyPr wrap="square">
            <a:spAutoFit/>
          </a:bodyPr>
          <a:lstStyle/>
          <a:p>
            <a:r>
              <a:rPr lang="en-US" dirty="0">
                <a:solidFill>
                  <a:srgbClr val="FFFF00"/>
                </a:solidFill>
              </a:rPr>
              <a:t>Terminal Stores</a:t>
            </a:r>
          </a:p>
        </p:txBody>
      </p:sp>
      <p:sp>
        <p:nvSpPr>
          <p:cNvPr id="11" name="TextBox 11"/>
          <p:cNvSpPr txBox="1">
            <a:spLocks noChangeArrowheads="1"/>
          </p:cNvSpPr>
          <p:nvPr/>
        </p:nvSpPr>
        <p:spPr bwMode="auto">
          <a:xfrm>
            <a:off x="6999326" y="5367671"/>
            <a:ext cx="2019926" cy="369332"/>
          </a:xfrm>
          <a:prstGeom prst="rect">
            <a:avLst/>
          </a:prstGeom>
          <a:noFill/>
          <a:ln w="9525">
            <a:noFill/>
            <a:miter lim="800000"/>
            <a:headEnd/>
            <a:tailEnd/>
          </a:ln>
        </p:spPr>
        <p:txBody>
          <a:bodyPr wrap="square">
            <a:spAutoFit/>
          </a:bodyPr>
          <a:lstStyle/>
          <a:p>
            <a:r>
              <a:rPr lang="en-US" dirty="0">
                <a:solidFill>
                  <a:srgbClr val="FFFF00"/>
                </a:solidFill>
              </a:rPr>
              <a:t>Starrett-Lehigh</a:t>
            </a:r>
          </a:p>
        </p:txBody>
      </p:sp>
      <p:sp>
        <p:nvSpPr>
          <p:cNvPr id="12" name="TextBox 12"/>
          <p:cNvSpPr txBox="1">
            <a:spLocks noChangeArrowheads="1"/>
          </p:cNvSpPr>
          <p:nvPr/>
        </p:nvSpPr>
        <p:spPr bwMode="auto">
          <a:xfrm>
            <a:off x="6263567" y="6200041"/>
            <a:ext cx="764247" cy="369332"/>
          </a:xfrm>
          <a:prstGeom prst="rect">
            <a:avLst/>
          </a:prstGeom>
          <a:noFill/>
          <a:ln w="9525">
            <a:noFill/>
            <a:miter lim="800000"/>
            <a:headEnd/>
            <a:tailEnd/>
          </a:ln>
        </p:spPr>
        <p:txBody>
          <a:bodyPr wrap="square">
            <a:spAutoFit/>
          </a:bodyPr>
          <a:lstStyle/>
          <a:p>
            <a:r>
              <a:rPr lang="en-US" dirty="0">
                <a:solidFill>
                  <a:srgbClr val="FFFF00"/>
                </a:solidFill>
              </a:rPr>
              <a:t>B&amp;O</a:t>
            </a:r>
          </a:p>
        </p:txBody>
      </p:sp>
      <p:sp>
        <p:nvSpPr>
          <p:cNvPr id="13" name="TextBox 13"/>
          <p:cNvSpPr txBox="1">
            <a:spLocks noChangeArrowheads="1"/>
          </p:cNvSpPr>
          <p:nvPr/>
        </p:nvSpPr>
        <p:spPr bwMode="auto">
          <a:xfrm>
            <a:off x="2914649" y="1339811"/>
            <a:ext cx="1006351" cy="230832"/>
          </a:xfrm>
          <a:prstGeom prst="rect">
            <a:avLst/>
          </a:prstGeom>
          <a:noFill/>
          <a:ln w="9525">
            <a:noFill/>
            <a:miter lim="800000"/>
            <a:headEnd/>
            <a:tailEnd/>
          </a:ln>
        </p:spPr>
        <p:txBody>
          <a:bodyPr wrap="square">
            <a:spAutoFit/>
          </a:bodyPr>
          <a:lstStyle/>
          <a:p>
            <a:r>
              <a:rPr lang="en-US" sz="900" dirty="0">
                <a:solidFill>
                  <a:srgbClr val="FFFF00"/>
                </a:solidFill>
              </a:rPr>
              <a:t>Hudson River</a:t>
            </a:r>
          </a:p>
        </p:txBody>
      </p:sp>
      <p:sp>
        <p:nvSpPr>
          <p:cNvPr id="14" name="TextBox 14"/>
          <p:cNvSpPr txBox="1">
            <a:spLocks noChangeArrowheads="1"/>
          </p:cNvSpPr>
          <p:nvPr/>
        </p:nvSpPr>
        <p:spPr bwMode="auto">
          <a:xfrm>
            <a:off x="3219449" y="2398433"/>
            <a:ext cx="1626059" cy="369332"/>
          </a:xfrm>
          <a:prstGeom prst="rect">
            <a:avLst/>
          </a:prstGeom>
          <a:noFill/>
          <a:ln w="9525">
            <a:noFill/>
            <a:miter lim="800000"/>
            <a:headEnd/>
            <a:tailEnd/>
          </a:ln>
        </p:spPr>
        <p:txBody>
          <a:bodyPr wrap="square">
            <a:spAutoFit/>
          </a:bodyPr>
          <a:lstStyle/>
          <a:p>
            <a:r>
              <a:rPr lang="en-US" dirty="0">
                <a:solidFill>
                  <a:srgbClr val="FFFF00"/>
                </a:solidFill>
              </a:rPr>
              <a:t>Float Bridge</a:t>
            </a:r>
          </a:p>
        </p:txBody>
      </p:sp>
      <p:cxnSp>
        <p:nvCxnSpPr>
          <p:cNvPr id="15" name="Straight Arrow Connector 14"/>
          <p:cNvCxnSpPr/>
          <p:nvPr/>
        </p:nvCxnSpPr>
        <p:spPr>
          <a:xfrm>
            <a:off x="3829050" y="2743200"/>
            <a:ext cx="203428" cy="9338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a:off x="3830639" y="2744789"/>
            <a:ext cx="412646" cy="2694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TextBox 20"/>
          <p:cNvSpPr txBox="1">
            <a:spLocks noChangeArrowheads="1"/>
          </p:cNvSpPr>
          <p:nvPr/>
        </p:nvSpPr>
        <p:spPr bwMode="auto">
          <a:xfrm>
            <a:off x="3079750" y="1777719"/>
            <a:ext cx="2327070" cy="369332"/>
          </a:xfrm>
          <a:prstGeom prst="rect">
            <a:avLst/>
          </a:prstGeom>
          <a:noFill/>
          <a:ln w="9525">
            <a:noFill/>
            <a:miter lim="800000"/>
            <a:headEnd/>
            <a:tailEnd/>
          </a:ln>
        </p:spPr>
        <p:txBody>
          <a:bodyPr wrap="square">
            <a:spAutoFit/>
          </a:bodyPr>
          <a:lstStyle/>
          <a:p>
            <a:r>
              <a:rPr lang="en-US" dirty="0">
                <a:solidFill>
                  <a:srgbClr val="FFFF00"/>
                </a:solidFill>
              </a:rPr>
              <a:t>Miller Expressway</a:t>
            </a:r>
          </a:p>
        </p:txBody>
      </p:sp>
      <p:cxnSp>
        <p:nvCxnSpPr>
          <p:cNvPr id="18" name="Straight Arrow Connector 17"/>
          <p:cNvCxnSpPr/>
          <p:nvPr/>
        </p:nvCxnSpPr>
        <p:spPr>
          <a:xfrm>
            <a:off x="4895850" y="2209800"/>
            <a:ext cx="228600" cy="762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0" name="TextBox 29"/>
          <p:cNvSpPr txBox="1">
            <a:spLocks noChangeArrowheads="1"/>
          </p:cNvSpPr>
          <p:nvPr/>
        </p:nvSpPr>
        <p:spPr bwMode="auto">
          <a:xfrm rot="1532846">
            <a:off x="5871879" y="2595732"/>
            <a:ext cx="2023264" cy="584775"/>
          </a:xfrm>
          <a:prstGeom prst="rect">
            <a:avLst/>
          </a:prstGeom>
          <a:noFill/>
          <a:ln w="9525">
            <a:noFill/>
            <a:miter lim="800000"/>
            <a:headEnd/>
            <a:tailEnd/>
          </a:ln>
        </p:spPr>
        <p:txBody>
          <a:bodyPr wrap="square">
            <a:spAutoFit/>
          </a:bodyPr>
          <a:lstStyle/>
          <a:p>
            <a:r>
              <a:rPr lang="en-US" sz="1600" dirty="0">
                <a:solidFill>
                  <a:srgbClr val="FFFF00"/>
                </a:solidFill>
              </a:rPr>
              <a:t>J.T. Stanley Soap Works</a:t>
            </a:r>
          </a:p>
        </p:txBody>
      </p:sp>
      <p:sp>
        <p:nvSpPr>
          <p:cNvPr id="21" name="TextBox 30"/>
          <p:cNvSpPr txBox="1">
            <a:spLocks noChangeArrowheads="1"/>
          </p:cNvSpPr>
          <p:nvPr/>
        </p:nvSpPr>
        <p:spPr bwMode="auto">
          <a:xfrm rot="18414690">
            <a:off x="9162472" y="2242952"/>
            <a:ext cx="800381" cy="261610"/>
          </a:xfrm>
          <a:prstGeom prst="rect">
            <a:avLst/>
          </a:prstGeom>
          <a:noFill/>
          <a:ln w="9525">
            <a:noFill/>
            <a:miter lim="800000"/>
            <a:headEnd/>
            <a:tailEnd/>
          </a:ln>
        </p:spPr>
        <p:txBody>
          <a:bodyPr wrap="square">
            <a:spAutoFit/>
          </a:bodyPr>
          <a:lstStyle/>
          <a:p>
            <a:r>
              <a:rPr lang="en-US" sz="1100" dirty="0">
                <a:solidFill>
                  <a:srgbClr val="FFFF00"/>
                </a:solidFill>
              </a:rPr>
              <a:t>11</a:t>
            </a:r>
            <a:r>
              <a:rPr lang="en-US" sz="1100" baseline="30000" dirty="0">
                <a:solidFill>
                  <a:srgbClr val="FFFF00"/>
                </a:solidFill>
              </a:rPr>
              <a:t>th</a:t>
            </a:r>
            <a:r>
              <a:rPr lang="en-US" sz="1100" dirty="0">
                <a:solidFill>
                  <a:srgbClr val="FFFF00"/>
                </a:solidFill>
              </a:rPr>
              <a:t> Ave</a:t>
            </a:r>
          </a:p>
        </p:txBody>
      </p:sp>
      <p:sp>
        <p:nvSpPr>
          <p:cNvPr id="22" name="TextBox 31"/>
          <p:cNvSpPr txBox="1">
            <a:spLocks noChangeArrowheads="1"/>
          </p:cNvSpPr>
          <p:nvPr/>
        </p:nvSpPr>
        <p:spPr bwMode="auto">
          <a:xfrm rot="18414690">
            <a:off x="5900566" y="1572400"/>
            <a:ext cx="800381" cy="261610"/>
          </a:xfrm>
          <a:prstGeom prst="rect">
            <a:avLst/>
          </a:prstGeom>
          <a:noFill/>
          <a:ln w="9525">
            <a:noFill/>
            <a:miter lim="800000"/>
            <a:headEnd/>
            <a:tailEnd/>
          </a:ln>
        </p:spPr>
        <p:txBody>
          <a:bodyPr wrap="square">
            <a:spAutoFit/>
          </a:bodyPr>
          <a:lstStyle/>
          <a:p>
            <a:r>
              <a:rPr lang="en-US" sz="1100" dirty="0">
                <a:solidFill>
                  <a:srgbClr val="FFFF00"/>
                </a:solidFill>
              </a:rPr>
              <a:t>12</a:t>
            </a:r>
            <a:r>
              <a:rPr lang="en-US" sz="1100" baseline="30000" dirty="0">
                <a:solidFill>
                  <a:srgbClr val="FFFF00"/>
                </a:solidFill>
              </a:rPr>
              <a:t>th</a:t>
            </a:r>
            <a:r>
              <a:rPr lang="en-US" sz="1100" dirty="0">
                <a:solidFill>
                  <a:srgbClr val="FFFF00"/>
                </a:solidFill>
              </a:rPr>
              <a:t> Ave</a:t>
            </a:r>
          </a:p>
        </p:txBody>
      </p:sp>
      <p:cxnSp>
        <p:nvCxnSpPr>
          <p:cNvPr id="33" name="Straight Arrow Connector 32"/>
          <p:cNvCxnSpPr/>
          <p:nvPr/>
        </p:nvCxnSpPr>
        <p:spPr>
          <a:xfrm>
            <a:off x="3829050" y="2743200"/>
            <a:ext cx="101714" cy="162257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5" name="TextBox 34"/>
          <p:cNvSpPr txBox="1"/>
          <p:nvPr/>
        </p:nvSpPr>
        <p:spPr>
          <a:xfrm>
            <a:off x="2038349" y="6219091"/>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1954</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996065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431" y="343155"/>
            <a:ext cx="8430617" cy="6428346"/>
          </a:xfrm>
          <a:prstGeom prst="rect">
            <a:avLst/>
          </a:prstGeom>
        </p:spPr>
      </p:pic>
      <p:sp>
        <p:nvSpPr>
          <p:cNvPr id="23" name="TextBox 22"/>
          <p:cNvSpPr txBox="1"/>
          <p:nvPr/>
        </p:nvSpPr>
        <p:spPr>
          <a:xfrm>
            <a:off x="1432868" y="6219091"/>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1920’s</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8667856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1432868" y="6219091"/>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1943</a:t>
            </a:r>
            <a:endParaRPr lang="en-US" sz="1800" kern="1200" dirty="0">
              <a:solidFill>
                <a:schemeClr val="tx1"/>
              </a:solidFill>
              <a:latin typeface="+mn-lt"/>
              <a:ea typeface="+mn-ea"/>
              <a:cs typeface="+mn-cs"/>
            </a:endParaRPr>
          </a:p>
        </p:txBody>
      </p:sp>
      <p:pic>
        <p:nvPicPr>
          <p:cNvPr id="4" name="Picture 3"/>
          <p:cNvPicPr>
            <a:picLocks noChangeAspect="1"/>
          </p:cNvPicPr>
          <p:nvPr/>
        </p:nvPicPr>
        <p:blipFill>
          <a:blip r:embed="rId2"/>
          <a:stretch>
            <a:fillRect/>
          </a:stretch>
        </p:blipFill>
        <p:spPr>
          <a:xfrm>
            <a:off x="2333999" y="457200"/>
            <a:ext cx="8500829" cy="6131223"/>
          </a:xfrm>
          <a:prstGeom prst="rect">
            <a:avLst/>
          </a:prstGeom>
        </p:spPr>
      </p:pic>
    </p:spTree>
    <p:extLst>
      <p:ext uri="{BB962C8B-B14F-4D97-AF65-F5344CB8AC3E}">
        <p14:creationId xmlns:p14="http://schemas.microsoft.com/office/powerpoint/2010/main" val="3534657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920" y="1056377"/>
            <a:ext cx="1828800"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The Location!</a:t>
            </a:r>
            <a:endParaRPr lang="en-US" sz="1800" kern="1200" dirty="0">
              <a:solidFill>
                <a:schemeClr val="tx1"/>
              </a:solidFill>
              <a:latin typeface="+mn-lt"/>
              <a:ea typeface="+mn-ea"/>
              <a:cs typeface="+mn-cs"/>
            </a:endParaRPr>
          </a:p>
        </p:txBody>
      </p:sp>
      <p:sp>
        <p:nvSpPr>
          <p:cNvPr id="23" name="TextBox 22"/>
          <p:cNvSpPr txBox="1"/>
          <p:nvPr/>
        </p:nvSpPr>
        <p:spPr>
          <a:xfrm>
            <a:off x="1432867" y="6219091"/>
            <a:ext cx="3274043" cy="369332"/>
          </a:xfrm>
          <a:prstGeom prst="rect">
            <a:avLst/>
          </a:prstGeom>
          <a:noFill/>
        </p:spPr>
        <p:txBody>
          <a:bodyPr wrap="square" rtlCol="0">
            <a:spAutoFit/>
          </a:bodyPr>
          <a:lstStyle/>
          <a:p>
            <a:r>
              <a:rPr lang="en-US" sz="1800" kern="1200" dirty="0" smtClean="0">
                <a:solidFill>
                  <a:schemeClr val="tx1"/>
                </a:solidFill>
                <a:latin typeface="+mn-lt"/>
                <a:ea typeface="+mn-ea"/>
                <a:cs typeface="+mn-cs"/>
              </a:rPr>
              <a:t>EL Val Map 1964 Thomas Flagg</a:t>
            </a:r>
            <a:endParaRPr lang="en-US" sz="1800" kern="1200" dirty="0">
              <a:solidFill>
                <a:schemeClr val="tx1"/>
              </a:solidFill>
              <a:latin typeface="+mn-lt"/>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54" y="1390333"/>
            <a:ext cx="10974860" cy="4837476"/>
          </a:xfrm>
          <a:prstGeom prst="rect">
            <a:avLst/>
          </a:prstGeom>
        </p:spPr>
      </p:pic>
    </p:spTree>
    <p:extLst>
      <p:ext uri="{BB962C8B-B14F-4D97-AF65-F5344CB8AC3E}">
        <p14:creationId xmlns:p14="http://schemas.microsoft.com/office/powerpoint/2010/main" val="2757004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1310</Words>
  <Application>Microsoft Office PowerPoint</Application>
  <PresentationFormat>Custom</PresentationFormat>
  <Paragraphs>195</Paragraphs>
  <Slides>57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LVRR</cp:lastModifiedBy>
  <cp:revision>57</cp:revision>
  <dcterms:created xsi:type="dcterms:W3CDTF">2014-05-05T14:42:44Z</dcterms:created>
  <dcterms:modified xsi:type="dcterms:W3CDTF">2014-05-09T02:29:37Z</dcterms:modified>
</cp:coreProperties>
</file>